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70" r:id="rId9"/>
    <p:sldId id="263" r:id="rId10"/>
    <p:sldId id="264" r:id="rId11"/>
    <p:sldId id="265" r:id="rId12"/>
    <p:sldId id="266" r:id="rId13"/>
    <p:sldId id="267" r:id="rId14"/>
    <p:sldId id="268" r:id="rId15"/>
    <p:sldId id="269" r:id="rId16"/>
    <p:sldId id="271" r:id="rId17"/>
    <p:sldId id="272" r:id="rId18"/>
    <p:sldId id="275"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36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060812A-C7C2-4530-9413-40798A447E92}" type="datetimeFigureOut">
              <a:rPr lang="en-US" smtClean="0"/>
              <a:t>11/13/2015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F677300-E648-41E6-BBF0-10A0FD9D993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60812A-C7C2-4530-9413-40798A447E92}" type="datetimeFigureOut">
              <a:rPr lang="en-US" smtClean="0"/>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677300-E648-41E6-BBF0-10A0FD9D993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60812A-C7C2-4530-9413-40798A447E92}" type="datetimeFigureOut">
              <a:rPr lang="en-US" smtClean="0"/>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677300-E648-41E6-BBF0-10A0FD9D993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60812A-C7C2-4530-9413-40798A447E92}" type="datetimeFigureOut">
              <a:rPr lang="en-US" smtClean="0"/>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677300-E648-41E6-BBF0-10A0FD9D993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060812A-C7C2-4530-9413-40798A447E92}" type="datetimeFigureOut">
              <a:rPr lang="en-US" smtClean="0"/>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677300-E648-41E6-BBF0-10A0FD9D993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060812A-C7C2-4530-9413-40798A447E92}" type="datetimeFigureOut">
              <a:rPr lang="en-US" smtClean="0"/>
              <a:t>11/13/2015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677300-E648-41E6-BBF0-10A0FD9D993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060812A-C7C2-4530-9413-40798A447E92}" type="datetimeFigureOut">
              <a:rPr lang="en-US" smtClean="0"/>
              <a:t>11/13/2015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677300-E648-41E6-BBF0-10A0FD9D993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060812A-C7C2-4530-9413-40798A447E92}" type="datetimeFigureOut">
              <a:rPr lang="en-US" smtClean="0"/>
              <a:t>11/13/2015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677300-E648-41E6-BBF0-10A0FD9D993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60812A-C7C2-4530-9413-40798A447E92}" type="datetimeFigureOut">
              <a:rPr lang="en-US" smtClean="0"/>
              <a:t>11/13/2015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677300-E648-41E6-BBF0-10A0FD9D993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060812A-C7C2-4530-9413-40798A447E92}" type="datetimeFigureOut">
              <a:rPr lang="en-US" smtClean="0"/>
              <a:t>11/13/2015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677300-E648-41E6-BBF0-10A0FD9D993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060812A-C7C2-4530-9413-40798A447E92}" type="datetimeFigureOut">
              <a:rPr lang="en-US" smtClean="0"/>
              <a:t>11/13/2015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F677300-E648-41E6-BBF0-10A0FD9D9931}"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060812A-C7C2-4530-9413-40798A447E92}" type="datetimeFigureOut">
              <a:rPr lang="en-US" smtClean="0"/>
              <a:t>11/13/2015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F677300-E648-41E6-BBF0-10A0FD9D9931}"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xpzLLv-7_J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youtube.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r7v5zB-jg4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smtClean="0"/>
              <a:t>Uta</a:t>
            </a:r>
            <a:r>
              <a:rPr lang="en-GB" dirty="0" smtClean="0"/>
              <a:t> Hagen</a:t>
            </a:r>
            <a:endParaRPr lang="en-US" dirty="0"/>
          </a:p>
        </p:txBody>
      </p:sp>
      <p:sp>
        <p:nvSpPr>
          <p:cNvPr id="3" name="Subtitle 2"/>
          <p:cNvSpPr>
            <a:spLocks noGrp="1"/>
          </p:cNvSpPr>
          <p:nvPr>
            <p:ph type="subTitle" idx="1"/>
          </p:nvPr>
        </p:nvSpPr>
        <p:spPr/>
        <p:txBody>
          <a:bodyPr/>
          <a:lstStyle/>
          <a:p>
            <a:r>
              <a:rPr lang="en-US" dirty="0">
                <a:latin typeface="+mj-lt"/>
              </a:rPr>
              <a:t>12/6/1919 – 14/1/2004</a:t>
            </a:r>
          </a:p>
          <a:p>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901680"/>
            <a:ext cx="4177480" cy="5263624"/>
          </a:xfrm>
          <a:prstGeom prst="rect">
            <a:avLst/>
          </a:prstGeom>
        </p:spPr>
      </p:pic>
    </p:spTree>
    <p:extLst>
      <p:ext uri="{BB962C8B-B14F-4D97-AF65-F5344CB8AC3E}">
        <p14:creationId xmlns:p14="http://schemas.microsoft.com/office/powerpoint/2010/main" val="495894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 Exercises</a:t>
            </a:r>
            <a:endParaRPr lang="en-US" dirty="0"/>
          </a:p>
        </p:txBody>
      </p:sp>
      <p:sp>
        <p:nvSpPr>
          <p:cNvPr id="3" name="Content Placeholder 2"/>
          <p:cNvSpPr>
            <a:spLocks noGrp="1"/>
          </p:cNvSpPr>
          <p:nvPr>
            <p:ph idx="1"/>
          </p:nvPr>
        </p:nvSpPr>
        <p:spPr/>
        <p:txBody>
          <a:bodyPr>
            <a:normAutofit lnSpcReduction="10000"/>
          </a:bodyPr>
          <a:lstStyle/>
          <a:p>
            <a:r>
              <a:rPr lang="en-GB" dirty="0" smtClean="0">
                <a:latin typeface="+mj-lt"/>
              </a:rPr>
              <a:t>1 The basic object exercise</a:t>
            </a:r>
          </a:p>
          <a:p>
            <a:r>
              <a:rPr lang="en-GB" dirty="0" smtClean="0">
                <a:latin typeface="+mj-lt"/>
              </a:rPr>
              <a:t>2 Three entrances</a:t>
            </a:r>
          </a:p>
          <a:p>
            <a:r>
              <a:rPr lang="en-GB" dirty="0" smtClean="0">
                <a:latin typeface="+mj-lt"/>
              </a:rPr>
              <a:t>3 Immediacy</a:t>
            </a:r>
          </a:p>
          <a:p>
            <a:r>
              <a:rPr lang="en-GB" dirty="0" smtClean="0">
                <a:latin typeface="+mj-lt"/>
              </a:rPr>
              <a:t>4 The fourth wall</a:t>
            </a:r>
          </a:p>
          <a:p>
            <a:r>
              <a:rPr lang="en-GB" dirty="0" smtClean="0">
                <a:latin typeface="+mj-lt"/>
              </a:rPr>
              <a:t>5 Endowment</a:t>
            </a:r>
          </a:p>
          <a:p>
            <a:r>
              <a:rPr lang="en-GB" dirty="0" smtClean="0">
                <a:latin typeface="+mj-lt"/>
              </a:rPr>
              <a:t>6 Talking to yourself</a:t>
            </a:r>
          </a:p>
          <a:p>
            <a:r>
              <a:rPr lang="en-GB" dirty="0" smtClean="0">
                <a:latin typeface="+mj-lt"/>
              </a:rPr>
              <a:t>7 Outdoors</a:t>
            </a:r>
          </a:p>
          <a:p>
            <a:r>
              <a:rPr lang="en-GB" dirty="0" smtClean="0">
                <a:latin typeface="+mj-lt"/>
              </a:rPr>
              <a:t>8 Conditioning forces</a:t>
            </a:r>
          </a:p>
          <a:p>
            <a:r>
              <a:rPr lang="en-GB" dirty="0" smtClean="0">
                <a:latin typeface="+mj-lt"/>
              </a:rPr>
              <a:t>9 History</a:t>
            </a:r>
            <a:endParaRPr lang="en-US" dirty="0" smtClean="0">
              <a:latin typeface="+mj-lt"/>
            </a:endParaRPr>
          </a:p>
          <a:p>
            <a:r>
              <a:rPr lang="en-GB" dirty="0" smtClean="0">
                <a:latin typeface="+mj-lt"/>
              </a:rPr>
              <a:t>10 Character Action</a:t>
            </a:r>
          </a:p>
        </p:txBody>
      </p:sp>
    </p:spTree>
    <p:extLst>
      <p:ext uri="{BB962C8B-B14F-4D97-AF65-F5344CB8AC3E}">
        <p14:creationId xmlns:p14="http://schemas.microsoft.com/office/powerpoint/2010/main" val="3871204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Three entrances</a:t>
            </a:r>
            <a:endParaRPr lang="en-US" dirty="0"/>
          </a:p>
        </p:txBody>
      </p:sp>
      <p:sp>
        <p:nvSpPr>
          <p:cNvPr id="3" name="Content Placeholder 2"/>
          <p:cNvSpPr>
            <a:spLocks noGrp="1"/>
          </p:cNvSpPr>
          <p:nvPr>
            <p:ph idx="1"/>
          </p:nvPr>
        </p:nvSpPr>
        <p:spPr/>
        <p:txBody>
          <a:bodyPr/>
          <a:lstStyle/>
          <a:p>
            <a:r>
              <a:rPr lang="en-GB" dirty="0" smtClean="0">
                <a:latin typeface="+mj-lt"/>
              </a:rPr>
              <a:t>How do you ensure you enter bringing a complete believable life with you?</a:t>
            </a:r>
          </a:p>
          <a:p>
            <a:endParaRPr lang="en-GB" dirty="0">
              <a:latin typeface="+mj-lt"/>
            </a:endParaRPr>
          </a:p>
          <a:p>
            <a:r>
              <a:rPr lang="en-GB" dirty="0" smtClean="0">
                <a:latin typeface="+mj-lt"/>
              </a:rPr>
              <a:t>What did I just do?</a:t>
            </a:r>
          </a:p>
          <a:p>
            <a:endParaRPr lang="en-GB" dirty="0">
              <a:latin typeface="+mj-lt"/>
            </a:endParaRPr>
          </a:p>
          <a:p>
            <a:r>
              <a:rPr lang="en-GB" dirty="0" smtClean="0">
                <a:latin typeface="+mj-lt"/>
              </a:rPr>
              <a:t>What am I doing right now?</a:t>
            </a:r>
          </a:p>
          <a:p>
            <a:endParaRPr lang="en-GB" dirty="0">
              <a:latin typeface="+mj-lt"/>
            </a:endParaRPr>
          </a:p>
          <a:p>
            <a:r>
              <a:rPr lang="en-GB" dirty="0" smtClean="0">
                <a:latin typeface="+mj-lt"/>
              </a:rPr>
              <a:t>What is the first thing I want?</a:t>
            </a:r>
            <a:endParaRPr lang="en-US" dirty="0">
              <a:latin typeface="+mj-lt"/>
            </a:endParaRPr>
          </a:p>
        </p:txBody>
      </p:sp>
    </p:spTree>
    <p:extLst>
      <p:ext uri="{BB962C8B-B14F-4D97-AF65-F5344CB8AC3E}">
        <p14:creationId xmlns:p14="http://schemas.microsoft.com/office/powerpoint/2010/main" val="53055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a:t>
            </a:r>
            <a:endParaRPr lang="en-US" dirty="0"/>
          </a:p>
        </p:txBody>
      </p:sp>
      <p:sp>
        <p:nvSpPr>
          <p:cNvPr id="3" name="Content Placeholder 2"/>
          <p:cNvSpPr>
            <a:spLocks noGrp="1"/>
          </p:cNvSpPr>
          <p:nvPr>
            <p:ph idx="1"/>
          </p:nvPr>
        </p:nvSpPr>
        <p:spPr/>
        <p:txBody>
          <a:bodyPr/>
          <a:lstStyle/>
          <a:p>
            <a:r>
              <a:rPr lang="en-GB" dirty="0" smtClean="0">
                <a:latin typeface="+mj-lt"/>
              </a:rPr>
              <a:t>Circumstances:</a:t>
            </a:r>
          </a:p>
          <a:p>
            <a:r>
              <a:rPr lang="en-GB" dirty="0" smtClean="0">
                <a:latin typeface="+mj-lt"/>
              </a:rPr>
              <a:t>It is early morning, late November. You slept 7 hours without dreams. You are in the middle of rehearsals for a production. You are facing an interesting problem today with your big scene planned and you want to be at your best for it. Having got up, your first objective is to get a coffee to clear your brain</a:t>
            </a:r>
            <a:endParaRPr lang="en-US" dirty="0">
              <a:latin typeface="+mj-lt"/>
            </a:endParaRPr>
          </a:p>
        </p:txBody>
      </p:sp>
    </p:spTree>
    <p:extLst>
      <p:ext uri="{BB962C8B-B14F-4D97-AF65-F5344CB8AC3E}">
        <p14:creationId xmlns:p14="http://schemas.microsoft.com/office/powerpoint/2010/main" val="1701160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First set up</a:t>
            </a:r>
            <a:endParaRPr lang="en-US" dirty="0"/>
          </a:p>
        </p:txBody>
      </p:sp>
      <p:sp>
        <p:nvSpPr>
          <p:cNvPr id="3" name="Content Placeholder 2"/>
          <p:cNvSpPr>
            <a:spLocks noGrp="1"/>
          </p:cNvSpPr>
          <p:nvPr>
            <p:ph idx="1"/>
          </p:nvPr>
        </p:nvSpPr>
        <p:spPr/>
        <p:txBody>
          <a:bodyPr>
            <a:normAutofit lnSpcReduction="10000"/>
          </a:bodyPr>
          <a:lstStyle/>
          <a:p>
            <a:r>
              <a:rPr lang="en-GB" b="1" dirty="0" smtClean="0"/>
              <a:t>Step 1: </a:t>
            </a:r>
            <a:r>
              <a:rPr lang="en-GB" i="1" dirty="0" smtClean="0"/>
              <a:t>(offstage) </a:t>
            </a:r>
            <a:r>
              <a:rPr lang="en-GB" dirty="0" smtClean="0"/>
              <a:t>You give your attention to your fluffy new bedroom slippers you have </a:t>
            </a:r>
            <a:r>
              <a:rPr lang="en-GB" i="1" dirty="0" smtClean="0"/>
              <a:t>just</a:t>
            </a:r>
            <a:r>
              <a:rPr lang="en-GB" dirty="0" smtClean="0"/>
              <a:t> put on.</a:t>
            </a:r>
          </a:p>
          <a:p>
            <a:r>
              <a:rPr lang="en-GB" b="1" dirty="0" smtClean="0"/>
              <a:t>Step 2: </a:t>
            </a:r>
            <a:r>
              <a:rPr lang="en-GB" dirty="0" smtClean="0"/>
              <a:t>You </a:t>
            </a:r>
            <a:r>
              <a:rPr lang="en-GB" i="1" dirty="0" smtClean="0"/>
              <a:t>are</a:t>
            </a:r>
            <a:r>
              <a:rPr lang="en-GB" dirty="0" smtClean="0"/>
              <a:t> standing outside your kitchen door while you are yanking at the belt on your robe, pulling it too tightly against your waist as you have just gained a pound.</a:t>
            </a:r>
          </a:p>
          <a:p>
            <a:r>
              <a:rPr lang="en-GB" b="1" dirty="0"/>
              <a:t>Step 3: </a:t>
            </a:r>
            <a:r>
              <a:rPr lang="en-GB" dirty="0"/>
              <a:t>You open the kitchen door and look to see if the coffee pot is on the side of the sink, washed and ready. It is. You head briskly towards it: your taste buds are primed for coffee. You have </a:t>
            </a:r>
            <a:r>
              <a:rPr lang="en-GB" i="1" dirty="0"/>
              <a:t>entered</a:t>
            </a:r>
            <a:r>
              <a:rPr lang="en-GB" dirty="0"/>
              <a:t> without knowing </a:t>
            </a:r>
            <a:r>
              <a:rPr lang="en-GB" dirty="0" smtClean="0"/>
              <a:t>it in the pursuit of your wishes</a:t>
            </a:r>
            <a:endParaRPr lang="en-US" dirty="0"/>
          </a:p>
          <a:p>
            <a:endParaRPr lang="en-GB" dirty="0" smtClean="0"/>
          </a:p>
        </p:txBody>
      </p:sp>
    </p:spTree>
    <p:extLst>
      <p:ext uri="{BB962C8B-B14F-4D97-AF65-F5344CB8AC3E}">
        <p14:creationId xmlns:p14="http://schemas.microsoft.com/office/powerpoint/2010/main" val="2026618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smtClean="0"/>
              <a:t>Now change it…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17993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Second set up</a:t>
            </a:r>
            <a:endParaRPr lang="en-US" dirty="0"/>
          </a:p>
        </p:txBody>
      </p:sp>
      <p:sp>
        <p:nvSpPr>
          <p:cNvPr id="3" name="Content Placeholder 2"/>
          <p:cNvSpPr>
            <a:spLocks noGrp="1"/>
          </p:cNvSpPr>
          <p:nvPr>
            <p:ph idx="1"/>
          </p:nvPr>
        </p:nvSpPr>
        <p:spPr/>
        <p:txBody>
          <a:bodyPr/>
          <a:lstStyle/>
          <a:p>
            <a:r>
              <a:rPr lang="en-GB" b="1" dirty="0" smtClean="0">
                <a:latin typeface="+mj-lt"/>
              </a:rPr>
              <a:t>Step 1: </a:t>
            </a:r>
            <a:r>
              <a:rPr lang="en-GB" dirty="0" smtClean="0">
                <a:latin typeface="+mj-lt"/>
              </a:rPr>
              <a:t>You have </a:t>
            </a:r>
            <a:r>
              <a:rPr lang="en-GB" i="1" dirty="0" smtClean="0">
                <a:latin typeface="+mj-lt"/>
              </a:rPr>
              <a:t>just</a:t>
            </a:r>
            <a:r>
              <a:rPr lang="en-GB" dirty="0" smtClean="0">
                <a:latin typeface="+mj-lt"/>
              </a:rPr>
              <a:t> stubbed your toe on the edge of the bed.</a:t>
            </a:r>
          </a:p>
          <a:p>
            <a:r>
              <a:rPr lang="en-GB" dirty="0" smtClean="0">
                <a:latin typeface="+mj-lt"/>
              </a:rPr>
              <a:t>Step 2: You stop outside the kitchen door and </a:t>
            </a:r>
            <a:r>
              <a:rPr lang="en-GB" i="1" dirty="0" smtClean="0">
                <a:latin typeface="+mj-lt"/>
              </a:rPr>
              <a:t>are</a:t>
            </a:r>
            <a:r>
              <a:rPr lang="en-GB" dirty="0" smtClean="0">
                <a:latin typeface="+mj-lt"/>
              </a:rPr>
              <a:t> rubbing your toe, which makes you remember a comic toe-stubbing routine that breaks you up.</a:t>
            </a:r>
          </a:p>
          <a:p>
            <a:r>
              <a:rPr lang="en-GB" b="1" dirty="0" smtClean="0">
                <a:latin typeface="+mj-lt"/>
              </a:rPr>
              <a:t>Step 3:</a:t>
            </a:r>
            <a:r>
              <a:rPr lang="en-GB" dirty="0" smtClean="0">
                <a:latin typeface="+mj-lt"/>
              </a:rPr>
              <a:t>You come into the kitchen and discover the coffee pot on the stove, so you blissfully hobble toward it to reheat the coffee you made freshly last night (you have entered laughing).</a:t>
            </a:r>
            <a:endParaRPr lang="en-US" b="1" dirty="0">
              <a:latin typeface="+mj-lt"/>
            </a:endParaRPr>
          </a:p>
        </p:txBody>
      </p:sp>
    </p:spTree>
    <p:extLst>
      <p:ext uri="{BB962C8B-B14F-4D97-AF65-F5344CB8AC3E}">
        <p14:creationId xmlns:p14="http://schemas.microsoft.com/office/powerpoint/2010/main" val="1108031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smtClean="0"/>
              <a:t>Now change it…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8310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6 Steps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latin typeface="+mj-lt"/>
              </a:rPr>
              <a:t>1.  </a:t>
            </a:r>
            <a:r>
              <a:rPr lang="en-US" b="1" dirty="0" smtClean="0">
                <a:latin typeface="+mj-lt"/>
              </a:rPr>
              <a:t>Who am I?</a:t>
            </a:r>
            <a:r>
              <a:rPr lang="en-US" dirty="0">
                <a:latin typeface="+mj-lt"/>
              </a:rPr>
              <a:t>  </a:t>
            </a:r>
            <a:br>
              <a:rPr lang="en-US" dirty="0">
                <a:latin typeface="+mj-lt"/>
              </a:rPr>
            </a:br>
            <a:r>
              <a:rPr lang="en-US" dirty="0" smtClean="0">
                <a:latin typeface="+mj-lt"/>
              </a:rPr>
              <a:t>	(</a:t>
            </a:r>
            <a:r>
              <a:rPr lang="en-US" dirty="0">
                <a:latin typeface="+mj-lt"/>
              </a:rPr>
              <a:t>All the details about your character including name, age, address, </a:t>
            </a:r>
            <a:r>
              <a:rPr lang="en-US" dirty="0" smtClean="0">
                <a:latin typeface="+mj-lt"/>
              </a:rPr>
              <a:t>	relatives</a:t>
            </a:r>
            <a:r>
              <a:rPr lang="en-US" dirty="0">
                <a:latin typeface="+mj-lt"/>
              </a:rPr>
              <a:t>, likes, dislikes, hobbies, career, description of physical traits, </a:t>
            </a:r>
            <a:r>
              <a:rPr lang="en-US" dirty="0" smtClean="0">
                <a:latin typeface="+mj-lt"/>
              </a:rPr>
              <a:t>	opinions</a:t>
            </a:r>
            <a:r>
              <a:rPr lang="en-US" dirty="0">
                <a:latin typeface="+mj-lt"/>
              </a:rPr>
              <a:t>, beliefs, religion, education, origins, enemies, loved ones, </a:t>
            </a:r>
            <a:r>
              <a:rPr lang="en-US" dirty="0" smtClean="0">
                <a:latin typeface="+mj-lt"/>
              </a:rPr>
              <a:t>	sociological </a:t>
            </a:r>
            <a:r>
              <a:rPr lang="en-US" dirty="0">
                <a:latin typeface="+mj-lt"/>
              </a:rPr>
              <a:t>influences, etc.) </a:t>
            </a:r>
          </a:p>
          <a:p>
            <a:r>
              <a:rPr lang="en-US" dirty="0">
                <a:latin typeface="+mj-lt"/>
              </a:rPr>
              <a:t>  </a:t>
            </a:r>
            <a:r>
              <a:rPr lang="en-US" b="1" dirty="0">
                <a:latin typeface="+mj-lt"/>
              </a:rPr>
              <a:t>2</a:t>
            </a:r>
            <a:r>
              <a:rPr lang="en-US" b="1" dirty="0" smtClean="0">
                <a:latin typeface="+mj-lt"/>
              </a:rPr>
              <a:t>.</a:t>
            </a:r>
            <a:r>
              <a:rPr lang="en-US" b="1" dirty="0">
                <a:latin typeface="+mj-lt"/>
              </a:rPr>
              <a:t>  </a:t>
            </a:r>
            <a:r>
              <a:rPr lang="en-US" b="1" dirty="0" smtClean="0">
                <a:latin typeface="+mj-lt"/>
              </a:rPr>
              <a:t>What are the given circumstances?</a:t>
            </a:r>
            <a:r>
              <a:rPr lang="en-US" dirty="0">
                <a:latin typeface="+mj-lt"/>
              </a:rPr>
              <a:t>  </a:t>
            </a:r>
          </a:p>
          <a:p>
            <a:pPr marL="0" indent="0">
              <a:buNone/>
            </a:pPr>
            <a:r>
              <a:rPr lang="en-US" dirty="0" smtClean="0">
                <a:latin typeface="+mj-lt"/>
              </a:rPr>
              <a:t>	(Time, place, past</a:t>
            </a:r>
            <a:r>
              <a:rPr lang="en-US" dirty="0">
                <a:latin typeface="+mj-lt"/>
              </a:rPr>
              <a:t>, present, future and </a:t>
            </a:r>
            <a:r>
              <a:rPr lang="en-US" i="1" u="sng" dirty="0">
                <a:latin typeface="+mj-lt"/>
              </a:rPr>
              <a:t>all</a:t>
            </a:r>
            <a:r>
              <a:rPr lang="en-US" dirty="0">
                <a:latin typeface="+mj-lt"/>
              </a:rPr>
              <a:t> of the events) </a:t>
            </a:r>
          </a:p>
          <a:p>
            <a:r>
              <a:rPr lang="en-US" dirty="0">
                <a:latin typeface="+mj-lt"/>
              </a:rPr>
              <a:t> </a:t>
            </a:r>
            <a:r>
              <a:rPr lang="en-US" b="1" dirty="0">
                <a:latin typeface="+mj-lt"/>
              </a:rPr>
              <a:t>3</a:t>
            </a:r>
            <a:r>
              <a:rPr lang="en-US" b="1" dirty="0" smtClean="0">
                <a:latin typeface="+mj-lt"/>
              </a:rPr>
              <a:t>.</a:t>
            </a:r>
            <a:r>
              <a:rPr lang="en-US" b="1" dirty="0">
                <a:latin typeface="+mj-lt"/>
              </a:rPr>
              <a:t>  </a:t>
            </a:r>
            <a:r>
              <a:rPr lang="en-US" b="1" dirty="0" smtClean="0">
                <a:latin typeface="+mj-lt"/>
              </a:rPr>
              <a:t>What are my relationships?</a:t>
            </a:r>
            <a:r>
              <a:rPr lang="en-US" dirty="0">
                <a:latin typeface="+mj-lt"/>
              </a:rPr>
              <a:t>  </a:t>
            </a:r>
          </a:p>
          <a:p>
            <a:pPr marL="0" indent="0">
              <a:buNone/>
            </a:pPr>
            <a:r>
              <a:rPr lang="en-US" dirty="0" smtClean="0">
                <a:latin typeface="+mj-lt"/>
              </a:rPr>
              <a:t>	(</a:t>
            </a:r>
            <a:r>
              <a:rPr lang="en-US" dirty="0">
                <a:latin typeface="+mj-lt"/>
              </a:rPr>
              <a:t>Relation to total events, other characters, and to things) </a:t>
            </a:r>
          </a:p>
          <a:p>
            <a:r>
              <a:rPr lang="en-US" dirty="0">
                <a:latin typeface="+mj-lt"/>
              </a:rPr>
              <a:t> </a:t>
            </a:r>
            <a:r>
              <a:rPr lang="en-US" b="1" dirty="0">
                <a:latin typeface="+mj-lt"/>
              </a:rPr>
              <a:t>4</a:t>
            </a:r>
            <a:r>
              <a:rPr lang="en-US" b="1" dirty="0" smtClean="0">
                <a:latin typeface="+mj-lt"/>
              </a:rPr>
              <a:t>.</a:t>
            </a:r>
            <a:r>
              <a:rPr lang="en-US" b="1" dirty="0">
                <a:latin typeface="+mj-lt"/>
              </a:rPr>
              <a:t> </a:t>
            </a:r>
            <a:r>
              <a:rPr lang="en-US" b="1" dirty="0" smtClean="0">
                <a:latin typeface="+mj-lt"/>
              </a:rPr>
              <a:t>What do I want?</a:t>
            </a:r>
            <a:r>
              <a:rPr lang="en-US" dirty="0">
                <a:latin typeface="+mj-lt"/>
              </a:rPr>
              <a:t>  </a:t>
            </a:r>
          </a:p>
          <a:p>
            <a:pPr marL="0" indent="0">
              <a:buNone/>
            </a:pPr>
            <a:r>
              <a:rPr lang="en-US" dirty="0" smtClean="0">
                <a:latin typeface="+mj-lt"/>
              </a:rPr>
              <a:t>	(</a:t>
            </a:r>
            <a:r>
              <a:rPr lang="en-US" dirty="0">
                <a:latin typeface="+mj-lt"/>
              </a:rPr>
              <a:t>Character's </a:t>
            </a:r>
            <a:r>
              <a:rPr lang="en-US" i="1" u="sng" dirty="0">
                <a:latin typeface="+mj-lt"/>
              </a:rPr>
              <a:t>need</a:t>
            </a:r>
            <a:r>
              <a:rPr lang="en-US" dirty="0">
                <a:latin typeface="+mj-lt"/>
              </a:rPr>
              <a:t>.  The immediate and main </a:t>
            </a:r>
            <a:r>
              <a:rPr lang="en-US" i="1" u="sng" dirty="0">
                <a:latin typeface="+mj-lt"/>
              </a:rPr>
              <a:t>objective</a:t>
            </a:r>
            <a:r>
              <a:rPr lang="en-US" dirty="0">
                <a:latin typeface="+mj-lt"/>
              </a:rPr>
              <a:t>) </a:t>
            </a:r>
          </a:p>
          <a:p>
            <a:r>
              <a:rPr lang="en-US" b="1" dirty="0">
                <a:latin typeface="+mj-lt"/>
              </a:rPr>
              <a:t> </a:t>
            </a:r>
            <a:r>
              <a:rPr lang="en-US" b="1" dirty="0">
                <a:latin typeface="+mj-lt"/>
              </a:rPr>
              <a:t>5</a:t>
            </a:r>
            <a:r>
              <a:rPr lang="en-US" b="1" dirty="0" smtClean="0">
                <a:latin typeface="+mj-lt"/>
              </a:rPr>
              <a:t>.</a:t>
            </a:r>
            <a:r>
              <a:rPr lang="en-US" b="1" dirty="0">
                <a:latin typeface="+mj-lt"/>
              </a:rPr>
              <a:t>  </a:t>
            </a:r>
            <a:r>
              <a:rPr lang="en-US" b="1" dirty="0" smtClean="0">
                <a:latin typeface="+mj-lt"/>
              </a:rPr>
              <a:t>What is my obstacle?</a:t>
            </a:r>
            <a:r>
              <a:rPr lang="en-US" dirty="0">
                <a:latin typeface="+mj-lt"/>
              </a:rPr>
              <a:t>  </a:t>
            </a:r>
          </a:p>
          <a:p>
            <a:pPr marL="0" indent="0">
              <a:buNone/>
            </a:pPr>
            <a:r>
              <a:rPr lang="en-US" dirty="0" smtClean="0">
                <a:latin typeface="+mj-lt"/>
              </a:rPr>
              <a:t>	(</a:t>
            </a:r>
            <a:r>
              <a:rPr lang="en-US" dirty="0">
                <a:latin typeface="+mj-lt"/>
              </a:rPr>
              <a:t>The obstacles which prevent character from getting his/her need) </a:t>
            </a:r>
          </a:p>
          <a:p>
            <a:r>
              <a:rPr lang="en-US" dirty="0">
                <a:latin typeface="+mj-lt"/>
              </a:rPr>
              <a:t> </a:t>
            </a:r>
            <a:r>
              <a:rPr lang="en-US" b="1" dirty="0">
                <a:latin typeface="+mj-lt"/>
              </a:rPr>
              <a:t>6</a:t>
            </a:r>
            <a:r>
              <a:rPr lang="en-US" b="1" dirty="0" smtClean="0">
                <a:latin typeface="+mj-lt"/>
              </a:rPr>
              <a:t>.</a:t>
            </a:r>
            <a:r>
              <a:rPr lang="en-US" b="1" dirty="0">
                <a:latin typeface="+mj-lt"/>
              </a:rPr>
              <a:t>  </a:t>
            </a:r>
            <a:r>
              <a:rPr lang="en-US" b="1" dirty="0" smtClean="0">
                <a:latin typeface="+mj-lt"/>
              </a:rPr>
              <a:t>What do I do to get what I want?</a:t>
            </a:r>
            <a:r>
              <a:rPr lang="en-US" dirty="0">
                <a:latin typeface="+mj-lt"/>
              </a:rPr>
              <a:t>  </a:t>
            </a:r>
          </a:p>
          <a:p>
            <a:pPr marL="0" indent="0">
              <a:buNone/>
            </a:pPr>
            <a:r>
              <a:rPr lang="en-US" dirty="0">
                <a:latin typeface="+mj-lt"/>
              </a:rPr>
              <a:t>	</a:t>
            </a:r>
            <a:r>
              <a:rPr lang="en-US" dirty="0" smtClean="0">
                <a:latin typeface="+mj-lt"/>
              </a:rPr>
              <a:t>(</a:t>
            </a:r>
            <a:r>
              <a:rPr lang="en-US" dirty="0">
                <a:latin typeface="+mj-lt"/>
              </a:rPr>
              <a:t>The action: physical and verbal, also-action verbs)</a:t>
            </a:r>
          </a:p>
        </p:txBody>
      </p:sp>
    </p:spTree>
    <p:extLst>
      <p:ext uri="{BB962C8B-B14F-4D97-AF65-F5344CB8AC3E}">
        <p14:creationId xmlns:p14="http://schemas.microsoft.com/office/powerpoint/2010/main" val="3306243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Idea - Transference</a:t>
            </a:r>
            <a:endParaRPr lang="en-US" dirty="0"/>
          </a:p>
        </p:txBody>
      </p:sp>
      <p:sp>
        <p:nvSpPr>
          <p:cNvPr id="3" name="Content Placeholder 2"/>
          <p:cNvSpPr>
            <a:spLocks noGrp="1"/>
          </p:cNvSpPr>
          <p:nvPr>
            <p:ph idx="1"/>
          </p:nvPr>
        </p:nvSpPr>
        <p:spPr/>
        <p:txBody>
          <a:bodyPr/>
          <a:lstStyle/>
          <a:p>
            <a:r>
              <a:rPr lang="en-GB" i="1" dirty="0" smtClean="0">
                <a:latin typeface="+mj-lt"/>
              </a:rPr>
              <a:t>“…involves the slow and careful translation of an actor’s own life experiences to the particular circumstances of the role in the play. For Hagan, this transference involves making every aspect of the fictional world analogous to her own life. This is true for the setting of the paly and its scenes, the relationships between the characters, and the emotional life of the part.”</a:t>
            </a:r>
          </a:p>
          <a:p>
            <a:r>
              <a:rPr lang="en-GB" dirty="0" smtClean="0">
                <a:latin typeface="+mj-lt"/>
              </a:rPr>
              <a:t>Richard </a:t>
            </a:r>
            <a:r>
              <a:rPr lang="en-GB" dirty="0" err="1" smtClean="0">
                <a:latin typeface="+mj-lt"/>
              </a:rPr>
              <a:t>Brestoff</a:t>
            </a:r>
            <a:endParaRPr lang="en-US" dirty="0">
              <a:latin typeface="+mj-lt"/>
            </a:endParaRPr>
          </a:p>
        </p:txBody>
      </p:sp>
    </p:spTree>
    <p:extLst>
      <p:ext uri="{BB962C8B-B14F-4D97-AF65-F5344CB8AC3E}">
        <p14:creationId xmlns:p14="http://schemas.microsoft.com/office/powerpoint/2010/main" val="2854448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Masterclass</a:t>
            </a:r>
            <a:endParaRPr lang="en-US" dirty="0"/>
          </a:p>
        </p:txBody>
      </p:sp>
      <p:sp>
        <p:nvSpPr>
          <p:cNvPr id="3" name="Content Placeholder 2"/>
          <p:cNvSpPr>
            <a:spLocks noGrp="1"/>
          </p:cNvSpPr>
          <p:nvPr>
            <p:ph idx="1"/>
          </p:nvPr>
        </p:nvSpPr>
        <p:spPr/>
        <p:txBody>
          <a:bodyPr/>
          <a:lstStyle/>
          <a:p>
            <a:r>
              <a:rPr lang="en-US" dirty="0">
                <a:latin typeface="+mj-lt"/>
                <a:hlinkClick r:id="rId2"/>
              </a:rPr>
              <a:t>https</a:t>
            </a:r>
            <a:r>
              <a:rPr lang="en-US">
                <a:latin typeface="+mj-lt"/>
                <a:hlinkClick r:id="rId2"/>
              </a:rPr>
              <a:t>://</a:t>
            </a:r>
            <a:r>
              <a:rPr lang="en-US" smtClean="0">
                <a:latin typeface="+mj-lt"/>
                <a:hlinkClick r:id="rId2"/>
              </a:rPr>
              <a:t>www.youtube.com/watch?v=xpzLLv-7_JE</a:t>
            </a:r>
            <a:endParaRPr lang="en-US" smtClean="0">
              <a:latin typeface="+mj-lt"/>
            </a:endParaRPr>
          </a:p>
          <a:p>
            <a:endParaRPr lang="en-US" dirty="0">
              <a:latin typeface="+mj-lt"/>
            </a:endParaRPr>
          </a:p>
        </p:txBody>
      </p:sp>
    </p:spTree>
    <p:extLst>
      <p:ext uri="{BB962C8B-B14F-4D97-AF65-F5344CB8AC3E}">
        <p14:creationId xmlns:p14="http://schemas.microsoft.com/office/powerpoint/2010/main" val="3887620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US" dirty="0"/>
          </a:p>
        </p:txBody>
      </p:sp>
      <p:sp>
        <p:nvSpPr>
          <p:cNvPr id="3" name="Content Placeholder 2"/>
          <p:cNvSpPr>
            <a:spLocks noGrp="1"/>
          </p:cNvSpPr>
          <p:nvPr>
            <p:ph idx="1"/>
          </p:nvPr>
        </p:nvSpPr>
        <p:spPr/>
        <p:txBody>
          <a:bodyPr/>
          <a:lstStyle/>
          <a:p>
            <a:r>
              <a:rPr lang="en-US" dirty="0">
                <a:latin typeface="+mj-lt"/>
              </a:rPr>
              <a:t>Born in Gottingen, Germany. Emigrated to USA in 1924. Grew up in Madison, Wisconsin. </a:t>
            </a:r>
          </a:p>
          <a:p>
            <a:r>
              <a:rPr lang="en-US" dirty="0">
                <a:latin typeface="+mj-lt"/>
              </a:rPr>
              <a:t>Professional stage debut as Ophelia at age 18 and worked as a leading lady for a number of years.</a:t>
            </a:r>
          </a:p>
          <a:p>
            <a:r>
              <a:rPr lang="en-US" dirty="0">
                <a:latin typeface="+mj-lt"/>
              </a:rPr>
              <a:t>Joined the HB Studio with </a:t>
            </a:r>
            <a:r>
              <a:rPr lang="en-US" dirty="0" smtClean="0">
                <a:latin typeface="+mj-lt"/>
              </a:rPr>
              <a:t>partner and later husband </a:t>
            </a:r>
            <a:r>
              <a:rPr lang="en-US" dirty="0">
                <a:latin typeface="+mj-lt"/>
              </a:rPr>
              <a:t>Herbert </a:t>
            </a:r>
            <a:r>
              <a:rPr lang="en-US" dirty="0" err="1">
                <a:latin typeface="+mj-lt"/>
              </a:rPr>
              <a:t>Bergof</a:t>
            </a:r>
            <a:r>
              <a:rPr lang="en-US" dirty="0">
                <a:latin typeface="+mj-lt"/>
              </a:rPr>
              <a:t> in 1948 and taught acting for many years after (alumni include: Matthew Broderick, Amanda </a:t>
            </a:r>
            <a:r>
              <a:rPr lang="en-US" dirty="0" err="1">
                <a:latin typeface="+mj-lt"/>
              </a:rPr>
              <a:t>Peet</a:t>
            </a:r>
            <a:r>
              <a:rPr lang="en-US" dirty="0">
                <a:latin typeface="+mj-lt"/>
              </a:rPr>
              <a:t>, Sigourney Weaver, Liza Minelli, Whoopi Goldberg, Jack Lemmon &amp; Al Pacino)</a:t>
            </a:r>
          </a:p>
        </p:txBody>
      </p:sp>
    </p:spTree>
    <p:extLst>
      <p:ext uri="{BB962C8B-B14F-4D97-AF65-F5344CB8AC3E}">
        <p14:creationId xmlns:p14="http://schemas.microsoft.com/office/powerpoint/2010/main" val="29527357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Sources:</a:t>
            </a:r>
            <a:endParaRPr lang="en-US" dirty="0"/>
          </a:p>
        </p:txBody>
      </p:sp>
      <p:sp>
        <p:nvSpPr>
          <p:cNvPr id="3" name="Content Placeholder 2"/>
          <p:cNvSpPr>
            <a:spLocks noGrp="1"/>
          </p:cNvSpPr>
          <p:nvPr>
            <p:ph idx="1"/>
          </p:nvPr>
        </p:nvSpPr>
        <p:spPr/>
        <p:txBody>
          <a:bodyPr/>
          <a:lstStyle/>
          <a:p>
            <a:r>
              <a:rPr lang="en-GB" i="1" dirty="0" smtClean="0">
                <a:latin typeface="+mj-lt"/>
              </a:rPr>
              <a:t>Respect for Acting </a:t>
            </a:r>
            <a:r>
              <a:rPr lang="en-GB" dirty="0" smtClean="0">
                <a:latin typeface="+mj-lt"/>
              </a:rPr>
              <a:t>– </a:t>
            </a:r>
            <a:r>
              <a:rPr lang="en-GB" dirty="0" err="1" smtClean="0">
                <a:latin typeface="+mj-lt"/>
              </a:rPr>
              <a:t>Uta</a:t>
            </a:r>
            <a:r>
              <a:rPr lang="en-GB" dirty="0" smtClean="0">
                <a:latin typeface="+mj-lt"/>
              </a:rPr>
              <a:t> Hagan (1973, MacMillan Press</a:t>
            </a:r>
            <a:r>
              <a:rPr lang="en-GB" dirty="0" smtClean="0">
                <a:latin typeface="+mj-lt"/>
              </a:rPr>
              <a:t>)</a:t>
            </a:r>
          </a:p>
          <a:p>
            <a:r>
              <a:rPr lang="en-GB" i="1" dirty="0" smtClean="0">
                <a:latin typeface="+mj-lt"/>
              </a:rPr>
              <a:t>Handbook of Acting Techniques </a:t>
            </a:r>
            <a:r>
              <a:rPr lang="en-GB" dirty="0" smtClean="0">
                <a:latin typeface="+mj-lt"/>
              </a:rPr>
              <a:t>– Edited Arthur </a:t>
            </a:r>
            <a:r>
              <a:rPr lang="en-GB" dirty="0" err="1" smtClean="0">
                <a:latin typeface="+mj-lt"/>
              </a:rPr>
              <a:t>Bartow</a:t>
            </a:r>
            <a:r>
              <a:rPr lang="en-GB" dirty="0" smtClean="0">
                <a:latin typeface="+mj-lt"/>
              </a:rPr>
              <a:t> (2008, Nick </a:t>
            </a:r>
            <a:r>
              <a:rPr lang="en-GB" dirty="0" err="1" smtClean="0">
                <a:latin typeface="+mj-lt"/>
              </a:rPr>
              <a:t>Hern</a:t>
            </a:r>
            <a:r>
              <a:rPr lang="en-GB" dirty="0" smtClean="0">
                <a:latin typeface="+mj-lt"/>
              </a:rPr>
              <a:t> Books)</a:t>
            </a:r>
          </a:p>
          <a:p>
            <a:r>
              <a:rPr lang="en-GB" i="1" dirty="0" smtClean="0">
                <a:latin typeface="+mj-lt"/>
              </a:rPr>
              <a:t>The Great Acting Teachers and their Methods</a:t>
            </a:r>
            <a:r>
              <a:rPr lang="en-GB" dirty="0" smtClean="0">
                <a:latin typeface="+mj-lt"/>
              </a:rPr>
              <a:t> – Richard </a:t>
            </a:r>
            <a:r>
              <a:rPr lang="en-GB" dirty="0" err="1" smtClean="0">
                <a:latin typeface="+mj-lt"/>
              </a:rPr>
              <a:t>Brestoff</a:t>
            </a:r>
            <a:r>
              <a:rPr lang="en-GB" dirty="0" smtClean="0">
                <a:latin typeface="+mj-lt"/>
              </a:rPr>
              <a:t> (1995, Smith &amp; Kraus)</a:t>
            </a:r>
          </a:p>
          <a:p>
            <a:r>
              <a:rPr lang="en-GB" i="1" dirty="0"/>
              <a:t>The Great Acting Teachers and their </a:t>
            </a:r>
            <a:r>
              <a:rPr lang="en-GB" i="1" dirty="0" smtClean="0"/>
              <a:t>Methods </a:t>
            </a:r>
            <a:r>
              <a:rPr lang="en-GB" i="1" dirty="0" err="1" smtClean="0"/>
              <a:t>vol</a:t>
            </a:r>
            <a:r>
              <a:rPr lang="en-GB" i="1" dirty="0" smtClean="0"/>
              <a:t> 2</a:t>
            </a:r>
            <a:r>
              <a:rPr lang="en-GB" dirty="0" smtClean="0"/>
              <a:t> </a:t>
            </a:r>
            <a:r>
              <a:rPr lang="en-GB" dirty="0"/>
              <a:t>– Richard </a:t>
            </a:r>
            <a:r>
              <a:rPr lang="en-GB" dirty="0" err="1"/>
              <a:t>Brestoff</a:t>
            </a:r>
            <a:r>
              <a:rPr lang="en-GB" dirty="0"/>
              <a:t> </a:t>
            </a:r>
            <a:r>
              <a:rPr lang="en-GB" dirty="0" smtClean="0"/>
              <a:t>(2010, </a:t>
            </a:r>
            <a:r>
              <a:rPr lang="en-GB" dirty="0"/>
              <a:t>Smith &amp; Kraus)</a:t>
            </a:r>
          </a:p>
          <a:p>
            <a:endParaRPr lang="en-GB" i="1" dirty="0" smtClean="0">
              <a:latin typeface="+mj-lt"/>
            </a:endParaRPr>
          </a:p>
          <a:p>
            <a:r>
              <a:rPr lang="en-GB" dirty="0">
                <a:latin typeface="+mj-lt"/>
                <a:hlinkClick r:id="rId2"/>
              </a:rPr>
              <a:t>www.youtube.com</a:t>
            </a:r>
            <a:endParaRPr lang="en-GB" dirty="0">
              <a:latin typeface="+mj-lt"/>
            </a:endParaRPr>
          </a:p>
          <a:p>
            <a:endParaRPr lang="en-GB" dirty="0" smtClean="0">
              <a:latin typeface="+mj-lt"/>
            </a:endParaRPr>
          </a:p>
        </p:txBody>
      </p:sp>
    </p:spTree>
    <p:extLst>
      <p:ext uri="{BB962C8B-B14F-4D97-AF65-F5344CB8AC3E}">
        <p14:creationId xmlns:p14="http://schemas.microsoft.com/office/powerpoint/2010/main" val="207883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Theory background</a:t>
            </a:r>
            <a:endParaRPr lang="en-US" dirty="0"/>
          </a:p>
        </p:txBody>
      </p:sp>
      <p:sp>
        <p:nvSpPr>
          <p:cNvPr id="3" name="Content Placeholder 2"/>
          <p:cNvSpPr>
            <a:spLocks noGrp="1"/>
          </p:cNvSpPr>
          <p:nvPr>
            <p:ph idx="1"/>
          </p:nvPr>
        </p:nvSpPr>
        <p:spPr/>
        <p:txBody>
          <a:bodyPr/>
          <a:lstStyle/>
          <a:p>
            <a:r>
              <a:rPr lang="en-GB" dirty="0" smtClean="0">
                <a:latin typeface="+mj-lt"/>
              </a:rPr>
              <a:t>Starting work as an amateur actress, </a:t>
            </a:r>
            <a:r>
              <a:rPr lang="en-GB" dirty="0" err="1" smtClean="0">
                <a:latin typeface="+mj-lt"/>
              </a:rPr>
              <a:t>Uta</a:t>
            </a:r>
            <a:r>
              <a:rPr lang="en-GB" dirty="0" smtClean="0">
                <a:latin typeface="+mj-lt"/>
              </a:rPr>
              <a:t> was influenced by those with whom she worked and her ideas filtered through them and the Stanislavski-based approach that was becoming prevalent at the time.</a:t>
            </a:r>
          </a:p>
          <a:p>
            <a:r>
              <a:rPr lang="en-GB" dirty="0" smtClean="0">
                <a:latin typeface="+mj-lt"/>
              </a:rPr>
              <a:t>As she found other actors whom she admired she studied them and founded her own ideas on creating a believable, naturalistic acting style.</a:t>
            </a:r>
            <a:endParaRPr lang="en-US" dirty="0">
              <a:latin typeface="+mj-lt"/>
            </a:endParaRPr>
          </a:p>
        </p:txBody>
      </p:sp>
    </p:spTree>
    <p:extLst>
      <p:ext uri="{BB962C8B-B14F-4D97-AF65-F5344CB8AC3E}">
        <p14:creationId xmlns:p14="http://schemas.microsoft.com/office/powerpoint/2010/main" val="3633173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Quotes</a:t>
            </a:r>
            <a:endParaRPr lang="en-US" dirty="0"/>
          </a:p>
        </p:txBody>
      </p:sp>
      <p:sp>
        <p:nvSpPr>
          <p:cNvPr id="3" name="Content Placeholder 2"/>
          <p:cNvSpPr>
            <a:spLocks noGrp="1"/>
          </p:cNvSpPr>
          <p:nvPr>
            <p:ph idx="1"/>
          </p:nvPr>
        </p:nvSpPr>
        <p:spPr/>
        <p:txBody>
          <a:bodyPr/>
          <a:lstStyle/>
          <a:p>
            <a:r>
              <a:rPr lang="en-US" i="1" dirty="0" smtClean="0">
                <a:latin typeface="+mj-lt"/>
              </a:rPr>
              <a:t>“We </a:t>
            </a:r>
            <a:r>
              <a:rPr lang="en-US" i="1" dirty="0">
                <a:latin typeface="+mj-lt"/>
              </a:rPr>
              <a:t>must overcome the notion that we must be regular... it robs you of the chance to be extraordinary and leads you to the mediocre</a:t>
            </a:r>
            <a:r>
              <a:rPr lang="en-US" i="1" dirty="0" smtClean="0">
                <a:latin typeface="+mj-lt"/>
              </a:rPr>
              <a:t>.”</a:t>
            </a:r>
            <a:r>
              <a:rPr lang="en-US" dirty="0">
                <a:latin typeface="+mj-lt"/>
              </a:rPr>
              <a:t/>
            </a:r>
            <a:br>
              <a:rPr lang="en-US" dirty="0">
                <a:latin typeface="+mj-lt"/>
              </a:rPr>
            </a:br>
            <a:endParaRPr lang="en-US" dirty="0" smtClean="0">
              <a:latin typeface="+mj-lt"/>
            </a:endParaRPr>
          </a:p>
          <a:p>
            <a:endParaRPr lang="en-US" dirty="0"/>
          </a:p>
        </p:txBody>
      </p:sp>
    </p:spTree>
    <p:extLst>
      <p:ext uri="{BB962C8B-B14F-4D97-AF65-F5344CB8AC3E}">
        <p14:creationId xmlns:p14="http://schemas.microsoft.com/office/powerpoint/2010/main" val="2445312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Quotes</a:t>
            </a:r>
            <a:endParaRPr lang="en-US" dirty="0"/>
          </a:p>
        </p:txBody>
      </p:sp>
      <p:sp>
        <p:nvSpPr>
          <p:cNvPr id="3" name="Content Placeholder 2"/>
          <p:cNvSpPr>
            <a:spLocks noGrp="1"/>
          </p:cNvSpPr>
          <p:nvPr>
            <p:ph idx="1"/>
          </p:nvPr>
        </p:nvSpPr>
        <p:spPr/>
        <p:txBody>
          <a:bodyPr/>
          <a:lstStyle/>
          <a:p>
            <a:r>
              <a:rPr lang="en-US" i="1" dirty="0" smtClean="0">
                <a:latin typeface="+mj-lt"/>
              </a:rPr>
              <a:t>“Talent </a:t>
            </a:r>
            <a:r>
              <a:rPr lang="en-US" i="1" dirty="0">
                <a:latin typeface="+mj-lt"/>
              </a:rPr>
              <a:t>is an amalgam of high sensitivity; easy vulnerability; high sensory equipment (seeing, hearing, touching, smelling, tasting intensely); a vivid imagination as well as a grip on reality; the desire to communicate one's own experience an</a:t>
            </a:r>
            <a:r>
              <a:rPr lang="en-US" i="1" dirty="0"/>
              <a:t>d sensations, to make one's self heard and seen</a:t>
            </a:r>
            <a:r>
              <a:rPr lang="en-US" i="1" dirty="0" smtClean="0"/>
              <a:t>.”</a:t>
            </a:r>
            <a:r>
              <a:rPr lang="en-US" dirty="0"/>
              <a:t/>
            </a:r>
            <a:br>
              <a:rPr lang="en-US" dirty="0"/>
            </a:br>
            <a:endParaRPr lang="en-US" dirty="0"/>
          </a:p>
        </p:txBody>
      </p:sp>
    </p:spTree>
    <p:extLst>
      <p:ext uri="{BB962C8B-B14F-4D97-AF65-F5344CB8AC3E}">
        <p14:creationId xmlns:p14="http://schemas.microsoft.com/office/powerpoint/2010/main" val="3086324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Quotes</a:t>
            </a:r>
            <a:endParaRPr lang="en-US" dirty="0"/>
          </a:p>
        </p:txBody>
      </p:sp>
      <p:sp>
        <p:nvSpPr>
          <p:cNvPr id="3" name="Content Placeholder 2"/>
          <p:cNvSpPr>
            <a:spLocks noGrp="1"/>
          </p:cNvSpPr>
          <p:nvPr>
            <p:ph idx="1"/>
          </p:nvPr>
        </p:nvSpPr>
        <p:spPr/>
        <p:txBody>
          <a:bodyPr/>
          <a:lstStyle/>
          <a:p>
            <a:r>
              <a:rPr lang="en-US" i="1" dirty="0" smtClean="0">
                <a:latin typeface="+mj-lt"/>
              </a:rPr>
              <a:t>“Once </a:t>
            </a:r>
            <a:r>
              <a:rPr lang="en-US" i="1" dirty="0">
                <a:latin typeface="+mj-lt"/>
              </a:rPr>
              <a:t>in a while, there's stuff that makes me say, That's what theatre's about. It has to be a human event on the stage, and that doesn't happen very often</a:t>
            </a:r>
            <a:r>
              <a:rPr lang="en-US" i="1" dirty="0" smtClean="0">
                <a:latin typeface="+mj-lt"/>
              </a:rPr>
              <a:t>.”</a:t>
            </a:r>
            <a:r>
              <a:rPr lang="en-US" dirty="0">
                <a:latin typeface="+mj-lt"/>
              </a:rPr>
              <a:t/>
            </a:r>
            <a:br>
              <a:rPr lang="en-US" dirty="0">
                <a:latin typeface="+mj-lt"/>
              </a:rPr>
            </a:br>
            <a:endParaRPr lang="en-US" dirty="0">
              <a:latin typeface="+mj-lt"/>
            </a:endParaRPr>
          </a:p>
        </p:txBody>
      </p:sp>
    </p:spTree>
    <p:extLst>
      <p:ext uri="{BB962C8B-B14F-4D97-AF65-F5344CB8AC3E}">
        <p14:creationId xmlns:p14="http://schemas.microsoft.com/office/powerpoint/2010/main" val="3094232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Quotes</a:t>
            </a:r>
            <a:endParaRPr lang="en-US" dirty="0"/>
          </a:p>
        </p:txBody>
      </p:sp>
      <p:sp>
        <p:nvSpPr>
          <p:cNvPr id="3" name="Content Placeholder 2"/>
          <p:cNvSpPr>
            <a:spLocks noGrp="1"/>
          </p:cNvSpPr>
          <p:nvPr>
            <p:ph idx="1"/>
          </p:nvPr>
        </p:nvSpPr>
        <p:spPr/>
        <p:txBody>
          <a:bodyPr/>
          <a:lstStyle/>
          <a:p>
            <a:r>
              <a:rPr lang="en-US" i="1" dirty="0" smtClean="0">
                <a:latin typeface="+mj-lt"/>
              </a:rPr>
              <a:t>“All </a:t>
            </a:r>
            <a:r>
              <a:rPr lang="en-US" i="1" dirty="0">
                <a:latin typeface="+mj-lt"/>
              </a:rPr>
              <a:t>tedious research is worth one inspired moment</a:t>
            </a:r>
            <a:r>
              <a:rPr lang="en-US" i="1" dirty="0" smtClean="0">
                <a:latin typeface="+mj-lt"/>
              </a:rPr>
              <a:t>.”</a:t>
            </a:r>
            <a:r>
              <a:rPr lang="en-US" dirty="0">
                <a:latin typeface="+mj-lt"/>
              </a:rPr>
              <a:t/>
            </a:r>
            <a:br>
              <a:rPr lang="en-US" dirty="0">
                <a:latin typeface="+mj-lt"/>
              </a:rPr>
            </a:br>
            <a:endParaRPr lang="en-US" dirty="0">
              <a:latin typeface="+mj-lt"/>
            </a:endParaRPr>
          </a:p>
        </p:txBody>
      </p:sp>
    </p:spTree>
    <p:extLst>
      <p:ext uri="{BB962C8B-B14F-4D97-AF65-F5344CB8AC3E}">
        <p14:creationId xmlns:p14="http://schemas.microsoft.com/office/powerpoint/2010/main" val="4166801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Testimony</a:t>
            </a:r>
            <a:endParaRPr lang="en-US" dirty="0"/>
          </a:p>
        </p:txBody>
      </p:sp>
      <p:sp>
        <p:nvSpPr>
          <p:cNvPr id="3" name="Content Placeholder 2"/>
          <p:cNvSpPr>
            <a:spLocks noGrp="1"/>
          </p:cNvSpPr>
          <p:nvPr>
            <p:ph idx="1"/>
          </p:nvPr>
        </p:nvSpPr>
        <p:spPr/>
        <p:txBody>
          <a:bodyPr/>
          <a:lstStyle/>
          <a:p>
            <a:pPr marL="0" indent="0">
              <a:buNone/>
            </a:pPr>
            <a:r>
              <a:rPr lang="en-US" dirty="0">
                <a:latin typeface="+mj-lt"/>
                <a:hlinkClick r:id="rId2"/>
              </a:rPr>
              <a:t>https://</a:t>
            </a:r>
            <a:r>
              <a:rPr lang="en-US" dirty="0" smtClean="0">
                <a:latin typeface="+mj-lt"/>
                <a:hlinkClick r:id="rId2"/>
              </a:rPr>
              <a:t>www.youtube.com/watch?v=r7v5zB-jg40</a:t>
            </a:r>
            <a:endParaRPr lang="en-US" dirty="0">
              <a:latin typeface="+mj-lt"/>
            </a:endParaRPr>
          </a:p>
          <a:p>
            <a:pPr marL="0" indent="0">
              <a:buNone/>
            </a:pPr>
            <a:endParaRPr lang="en-US" dirty="0">
              <a:latin typeface="+mj-lt"/>
            </a:endParaRPr>
          </a:p>
        </p:txBody>
      </p:sp>
    </p:spTree>
    <p:extLst>
      <p:ext uri="{BB962C8B-B14F-4D97-AF65-F5344CB8AC3E}">
        <p14:creationId xmlns:p14="http://schemas.microsoft.com/office/powerpoint/2010/main" val="912230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does a ‘Hagan-based’ approach mean?</a:t>
            </a:r>
            <a:endParaRPr lang="en-US" dirty="0"/>
          </a:p>
        </p:txBody>
      </p:sp>
      <p:sp>
        <p:nvSpPr>
          <p:cNvPr id="3" name="Content Placeholder 2"/>
          <p:cNvSpPr>
            <a:spLocks noGrp="1"/>
          </p:cNvSpPr>
          <p:nvPr>
            <p:ph idx="1"/>
          </p:nvPr>
        </p:nvSpPr>
        <p:spPr/>
        <p:txBody>
          <a:bodyPr/>
          <a:lstStyle/>
          <a:p>
            <a:r>
              <a:rPr lang="en-GB" dirty="0" err="1" smtClean="0">
                <a:latin typeface="+mj-lt"/>
              </a:rPr>
              <a:t>Uta</a:t>
            </a:r>
            <a:r>
              <a:rPr lang="en-GB" dirty="0" smtClean="0">
                <a:latin typeface="+mj-lt"/>
              </a:rPr>
              <a:t> Hagen was disillusioned by the fact that many actors did not practise and train themselves outside their original training and work.</a:t>
            </a:r>
          </a:p>
          <a:p>
            <a:r>
              <a:rPr lang="en-GB" dirty="0" smtClean="0">
                <a:latin typeface="+mj-lt"/>
              </a:rPr>
              <a:t>She said that a concert pianist or opera singer would spend hours consistently practising their art but actors thought they could just bring themselves.</a:t>
            </a:r>
          </a:p>
          <a:p>
            <a:r>
              <a:rPr lang="en-GB" dirty="0" smtClean="0">
                <a:latin typeface="+mj-lt"/>
              </a:rPr>
              <a:t>So she devised 10 object exercises to allow the actor to further deepen their sensitivity to their own bodies and to how they behave in certain situations.</a:t>
            </a:r>
            <a:endParaRPr lang="en-US" dirty="0">
              <a:latin typeface="+mj-lt"/>
            </a:endParaRPr>
          </a:p>
        </p:txBody>
      </p:sp>
    </p:spTree>
    <p:extLst>
      <p:ext uri="{BB962C8B-B14F-4D97-AF65-F5344CB8AC3E}">
        <p14:creationId xmlns:p14="http://schemas.microsoft.com/office/powerpoint/2010/main" val="218148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471</TotalTime>
  <Words>873</Words>
  <Application>Microsoft Office PowerPoint</Application>
  <PresentationFormat>On-screen Show (4:3)</PresentationFormat>
  <Paragraphs>79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Uta Hagen</vt:lpstr>
      <vt:lpstr>Background</vt:lpstr>
      <vt:lpstr>Theory background</vt:lpstr>
      <vt:lpstr>Quotes</vt:lpstr>
      <vt:lpstr>Quotes</vt:lpstr>
      <vt:lpstr>Quotes</vt:lpstr>
      <vt:lpstr>Quotes</vt:lpstr>
      <vt:lpstr>Testimony</vt:lpstr>
      <vt:lpstr>What does a ‘Hagan-based’ approach mean?</vt:lpstr>
      <vt:lpstr>Object Exercises</vt:lpstr>
      <vt:lpstr>Example: Three entrances</vt:lpstr>
      <vt:lpstr>Example:</vt:lpstr>
      <vt:lpstr>First set up</vt:lpstr>
      <vt:lpstr>Now change it…</vt:lpstr>
      <vt:lpstr>Second set up</vt:lpstr>
      <vt:lpstr>Now change it…</vt:lpstr>
      <vt:lpstr>6 Steps</vt:lpstr>
      <vt:lpstr>Key Idea - Transference</vt:lpstr>
      <vt:lpstr>Masterclass</vt:lpstr>
      <vt:lpstr>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Fessler Tim</dc:creator>
  <cp:lastModifiedBy>Fessler Tim</cp:lastModifiedBy>
  <cp:revision>49</cp:revision>
  <dcterms:created xsi:type="dcterms:W3CDTF">2015-11-12T09:43:31Z</dcterms:created>
  <dcterms:modified xsi:type="dcterms:W3CDTF">2015-11-13T10:20:10Z</dcterms:modified>
</cp:coreProperties>
</file>