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ato" panose="020B0604020202020204" charset="0"/>
      <p:regular r:id="rId14"/>
      <p:bold r:id="rId15"/>
      <p:italic r:id="rId16"/>
      <p:boldItalic r:id="rId17"/>
    </p:embeddedFont>
    <p:embeddedFont>
      <p:font typeface="Open Sans" panose="020B0604020202020204" charset="0"/>
      <p:regular r:id="rId18"/>
      <p:bold r:id="rId19"/>
      <p:italic r:id="rId20"/>
      <p:boldItalic r:id="rId2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8" y="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146842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2749050" y="748800"/>
            <a:ext cx="3645899" cy="36458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3096250" y="1627200"/>
            <a:ext cx="2951399" cy="1584300"/>
          </a:xfrm>
          <a:prstGeom prst="rect">
            <a:avLst/>
          </a:prstGeom>
        </p:spPr>
        <p:txBody>
          <a:bodyPr lIns="91425" tIns="91425" rIns="91425" bIns="91425" anchor="ctr" anchorCtr="0"/>
          <a:lstStyle>
            <a:lvl1pPr algn="ctr">
              <a:spcBef>
                <a:spcPts val="0"/>
              </a:spcBef>
              <a:buClr>
                <a:schemeClr val="lt1"/>
              </a:buClr>
              <a:buFont typeface="Lato"/>
              <a:defRPr>
                <a:solidFill>
                  <a:schemeClr val="lt1"/>
                </a:solidFill>
                <a:latin typeface="Lato"/>
                <a:ea typeface="Lato"/>
                <a:cs typeface="Lato"/>
                <a:sym typeface="Lato"/>
              </a:defRPr>
            </a:lvl1pPr>
            <a:lvl2pPr algn="ctr">
              <a:spcBef>
                <a:spcPts val="0"/>
              </a:spcBef>
              <a:buClr>
                <a:schemeClr val="lt1"/>
              </a:buClr>
              <a:buFont typeface="Lato"/>
              <a:defRPr>
                <a:solidFill>
                  <a:schemeClr val="lt1"/>
                </a:solidFill>
                <a:latin typeface="Lato"/>
                <a:ea typeface="Lato"/>
                <a:cs typeface="Lato"/>
                <a:sym typeface="Lato"/>
              </a:defRPr>
            </a:lvl2pPr>
            <a:lvl3pPr algn="ctr">
              <a:spcBef>
                <a:spcPts val="0"/>
              </a:spcBef>
              <a:buClr>
                <a:schemeClr val="lt1"/>
              </a:buClr>
              <a:buFont typeface="Lato"/>
              <a:defRPr>
                <a:solidFill>
                  <a:schemeClr val="lt1"/>
                </a:solidFill>
                <a:latin typeface="Lato"/>
                <a:ea typeface="Lato"/>
                <a:cs typeface="Lato"/>
                <a:sym typeface="Lato"/>
              </a:defRPr>
            </a:lvl3pPr>
            <a:lvl4pPr algn="ctr">
              <a:spcBef>
                <a:spcPts val="0"/>
              </a:spcBef>
              <a:buClr>
                <a:schemeClr val="lt1"/>
              </a:buClr>
              <a:buFont typeface="Lato"/>
              <a:defRPr>
                <a:solidFill>
                  <a:schemeClr val="lt1"/>
                </a:solidFill>
                <a:latin typeface="Lato"/>
                <a:ea typeface="Lato"/>
                <a:cs typeface="Lato"/>
                <a:sym typeface="Lato"/>
              </a:defRPr>
            </a:lvl4pPr>
            <a:lvl5pPr algn="ctr">
              <a:spcBef>
                <a:spcPts val="0"/>
              </a:spcBef>
              <a:buClr>
                <a:schemeClr val="lt1"/>
              </a:buClr>
              <a:buFont typeface="Lato"/>
              <a:defRPr>
                <a:solidFill>
                  <a:schemeClr val="lt1"/>
                </a:solidFill>
                <a:latin typeface="Lato"/>
                <a:ea typeface="Lato"/>
                <a:cs typeface="Lato"/>
                <a:sym typeface="Lato"/>
              </a:defRPr>
            </a:lvl5pPr>
            <a:lvl6pPr algn="ctr">
              <a:spcBef>
                <a:spcPts val="0"/>
              </a:spcBef>
              <a:buClr>
                <a:schemeClr val="lt1"/>
              </a:buClr>
              <a:buFont typeface="Lato"/>
              <a:defRPr>
                <a:solidFill>
                  <a:schemeClr val="lt1"/>
                </a:solidFill>
                <a:latin typeface="Lato"/>
                <a:ea typeface="Lato"/>
                <a:cs typeface="Lato"/>
                <a:sym typeface="Lato"/>
              </a:defRPr>
            </a:lvl6pPr>
            <a:lvl7pPr algn="ctr">
              <a:spcBef>
                <a:spcPts val="0"/>
              </a:spcBef>
              <a:buClr>
                <a:schemeClr val="lt1"/>
              </a:buClr>
              <a:buFont typeface="Lato"/>
              <a:defRPr>
                <a:solidFill>
                  <a:schemeClr val="lt1"/>
                </a:solidFill>
                <a:latin typeface="Lato"/>
                <a:ea typeface="Lato"/>
                <a:cs typeface="Lato"/>
                <a:sym typeface="Lato"/>
              </a:defRPr>
            </a:lvl7pPr>
            <a:lvl8pPr algn="ctr">
              <a:spcBef>
                <a:spcPts val="0"/>
              </a:spcBef>
              <a:buClr>
                <a:schemeClr val="lt1"/>
              </a:buClr>
              <a:buFont typeface="Lato"/>
              <a:defRPr>
                <a:solidFill>
                  <a:schemeClr val="lt1"/>
                </a:solidFill>
                <a:latin typeface="Lato"/>
                <a:ea typeface="Lato"/>
                <a:cs typeface="Lato"/>
                <a:sym typeface="Lato"/>
              </a:defRPr>
            </a:lvl8pPr>
            <a:lvl9pPr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2" name="Shape 12"/>
          <p:cNvSpPr txBox="1">
            <a:spLocks noGrp="1"/>
          </p:cNvSpPr>
          <p:nvPr>
            <p:ph type="subTitle" idx="1"/>
          </p:nvPr>
        </p:nvSpPr>
        <p:spPr>
          <a:xfrm>
            <a:off x="3096362" y="3266930"/>
            <a:ext cx="2951399" cy="701399"/>
          </a:xfrm>
          <a:prstGeom prst="rect">
            <a:avLst/>
          </a:prstGeom>
        </p:spPr>
        <p:txBody>
          <a:bodyPr lIns="91425" tIns="91425" rIns="91425" bIns="91425" anchor="b" anchorCtr="0"/>
          <a:lstStyle>
            <a:lvl1pPr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3" name="Shape 1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49" name="Shape 49"/>
          <p:cNvSpPr txBox="1">
            <a:spLocks noGrp="1"/>
          </p:cNvSpPr>
          <p:nvPr>
            <p:ph type="title"/>
          </p:nvPr>
        </p:nvSpPr>
        <p:spPr>
          <a:xfrm>
            <a:off x="311700" y="1233100"/>
            <a:ext cx="8520599" cy="1610100"/>
          </a:xfrm>
          <a:prstGeom prst="rect">
            <a:avLst/>
          </a:prstGeom>
        </p:spPr>
        <p:txBody>
          <a:bodyPr lIns="91425" tIns="91425" rIns="91425" bIns="91425" anchor="b" anchorCtr="0"/>
          <a:lstStyle>
            <a:lvl1pPr algn="ctr">
              <a:spcBef>
                <a:spcPts val="0"/>
              </a:spcBef>
              <a:buSzPct val="100000"/>
              <a:buFont typeface="Lato"/>
              <a:defRPr sz="10000">
                <a:latin typeface="Lato"/>
                <a:ea typeface="Lato"/>
                <a:cs typeface="Lato"/>
                <a:sym typeface="Lato"/>
              </a:defRPr>
            </a:lvl1pPr>
            <a:lvl2pPr algn="ctr">
              <a:spcBef>
                <a:spcPts val="0"/>
              </a:spcBef>
              <a:buSzPct val="100000"/>
              <a:buFont typeface="Lato"/>
              <a:defRPr sz="10000">
                <a:latin typeface="Lato"/>
                <a:ea typeface="Lato"/>
                <a:cs typeface="Lato"/>
                <a:sym typeface="Lato"/>
              </a:defRPr>
            </a:lvl2pPr>
            <a:lvl3pPr algn="ctr">
              <a:spcBef>
                <a:spcPts val="0"/>
              </a:spcBef>
              <a:buSzPct val="100000"/>
              <a:buFont typeface="Lato"/>
              <a:defRPr sz="10000">
                <a:latin typeface="Lato"/>
                <a:ea typeface="Lato"/>
                <a:cs typeface="Lato"/>
                <a:sym typeface="Lato"/>
              </a:defRPr>
            </a:lvl3pPr>
            <a:lvl4pPr algn="ctr">
              <a:spcBef>
                <a:spcPts val="0"/>
              </a:spcBef>
              <a:buSzPct val="100000"/>
              <a:buFont typeface="Lato"/>
              <a:defRPr sz="10000">
                <a:latin typeface="Lato"/>
                <a:ea typeface="Lato"/>
                <a:cs typeface="Lato"/>
                <a:sym typeface="Lato"/>
              </a:defRPr>
            </a:lvl4pPr>
            <a:lvl5pPr algn="ctr">
              <a:spcBef>
                <a:spcPts val="0"/>
              </a:spcBef>
              <a:buSzPct val="100000"/>
              <a:buFont typeface="Lato"/>
              <a:defRPr sz="10000">
                <a:latin typeface="Lato"/>
                <a:ea typeface="Lato"/>
                <a:cs typeface="Lato"/>
                <a:sym typeface="Lato"/>
              </a:defRPr>
            </a:lvl5pPr>
            <a:lvl6pPr algn="ctr">
              <a:spcBef>
                <a:spcPts val="0"/>
              </a:spcBef>
              <a:buSzPct val="100000"/>
              <a:buFont typeface="Lato"/>
              <a:defRPr sz="10000">
                <a:latin typeface="Lato"/>
                <a:ea typeface="Lato"/>
                <a:cs typeface="Lato"/>
                <a:sym typeface="Lato"/>
              </a:defRPr>
            </a:lvl6pPr>
            <a:lvl7pPr algn="ctr">
              <a:spcBef>
                <a:spcPts val="0"/>
              </a:spcBef>
              <a:buSzPct val="100000"/>
              <a:buFont typeface="Lato"/>
              <a:defRPr sz="10000">
                <a:latin typeface="Lato"/>
                <a:ea typeface="Lato"/>
                <a:cs typeface="Lato"/>
                <a:sym typeface="Lato"/>
              </a:defRPr>
            </a:lvl7pPr>
            <a:lvl8pPr algn="ctr">
              <a:spcBef>
                <a:spcPts val="0"/>
              </a:spcBef>
              <a:buSzPct val="100000"/>
              <a:buFont typeface="Lato"/>
              <a:defRPr sz="10000">
                <a:latin typeface="Lato"/>
                <a:ea typeface="Lato"/>
                <a:cs typeface="Lato"/>
                <a:sym typeface="Lato"/>
              </a:defRPr>
            </a:lvl8pPr>
            <a:lvl9pPr algn="ctr">
              <a:spcBef>
                <a:spcPts val="0"/>
              </a:spcBef>
              <a:buSzPct val="100000"/>
              <a:buFont typeface="Lato"/>
              <a:defRPr sz="10000">
                <a:latin typeface="Lato"/>
                <a:ea typeface="Lato"/>
                <a:cs typeface="Lato"/>
                <a:sym typeface="Lato"/>
              </a:defRPr>
            </a:lvl9pPr>
          </a:lstStyle>
          <a:p>
            <a:endParaRPr/>
          </a:p>
        </p:txBody>
      </p:sp>
      <p:sp>
        <p:nvSpPr>
          <p:cNvPr id="50" name="Shape 50"/>
          <p:cNvSpPr txBox="1">
            <a:spLocks noGrp="1"/>
          </p:cNvSpPr>
          <p:nvPr>
            <p:ph type="body" idx="1"/>
          </p:nvPr>
        </p:nvSpPr>
        <p:spPr>
          <a:xfrm>
            <a:off x="311700" y="2919450"/>
            <a:ext cx="8520599"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509550" y="1423875"/>
            <a:ext cx="8124900" cy="1798199"/>
          </a:xfrm>
          <a:prstGeom prst="rect">
            <a:avLst/>
          </a:prstGeom>
        </p:spPr>
        <p:txBody>
          <a:bodyPr lIns="91425" tIns="91425" rIns="91425" bIns="91425" anchor="ctr" anchorCtr="0"/>
          <a:lstStyle>
            <a:lvl1pPr algn="ctr">
              <a:spcBef>
                <a:spcPts val="0"/>
              </a:spcBef>
              <a:buClr>
                <a:schemeClr val="lt1"/>
              </a:buClr>
              <a:buSzPct val="100000"/>
              <a:buFont typeface="Lato"/>
              <a:defRPr sz="4800" b="0">
                <a:solidFill>
                  <a:schemeClr val="lt1"/>
                </a:solidFill>
                <a:latin typeface="Lato"/>
                <a:ea typeface="Lato"/>
                <a:cs typeface="Lato"/>
                <a:sym typeface="Lato"/>
              </a:defRPr>
            </a:lvl1pPr>
            <a:lvl2pPr algn="ctr">
              <a:spcBef>
                <a:spcPts val="0"/>
              </a:spcBef>
              <a:buClr>
                <a:schemeClr val="lt1"/>
              </a:buClr>
              <a:buSzPct val="100000"/>
              <a:buFont typeface="Lato"/>
              <a:defRPr sz="4800" b="0">
                <a:solidFill>
                  <a:schemeClr val="lt1"/>
                </a:solidFill>
                <a:latin typeface="Lato"/>
                <a:ea typeface="Lato"/>
                <a:cs typeface="Lato"/>
                <a:sym typeface="Lato"/>
              </a:defRPr>
            </a:lvl2pPr>
            <a:lvl3pPr algn="ctr">
              <a:spcBef>
                <a:spcPts val="0"/>
              </a:spcBef>
              <a:buClr>
                <a:schemeClr val="lt1"/>
              </a:buClr>
              <a:buSzPct val="100000"/>
              <a:buFont typeface="Lato"/>
              <a:defRPr sz="4800" b="0">
                <a:solidFill>
                  <a:schemeClr val="lt1"/>
                </a:solidFill>
                <a:latin typeface="Lato"/>
                <a:ea typeface="Lato"/>
                <a:cs typeface="Lato"/>
                <a:sym typeface="Lato"/>
              </a:defRPr>
            </a:lvl3pPr>
            <a:lvl4pPr algn="ctr">
              <a:spcBef>
                <a:spcPts val="0"/>
              </a:spcBef>
              <a:buClr>
                <a:schemeClr val="lt1"/>
              </a:buClr>
              <a:buSzPct val="100000"/>
              <a:buFont typeface="Lato"/>
              <a:defRPr sz="4800" b="0">
                <a:solidFill>
                  <a:schemeClr val="lt1"/>
                </a:solidFill>
                <a:latin typeface="Lato"/>
                <a:ea typeface="Lato"/>
                <a:cs typeface="Lato"/>
                <a:sym typeface="Lato"/>
              </a:defRPr>
            </a:lvl4pPr>
            <a:lvl5pPr algn="ctr">
              <a:spcBef>
                <a:spcPts val="0"/>
              </a:spcBef>
              <a:buClr>
                <a:schemeClr val="lt1"/>
              </a:buClr>
              <a:buSzPct val="100000"/>
              <a:buFont typeface="Lato"/>
              <a:defRPr sz="4800" b="0">
                <a:solidFill>
                  <a:schemeClr val="lt1"/>
                </a:solidFill>
                <a:latin typeface="Lato"/>
                <a:ea typeface="Lato"/>
                <a:cs typeface="Lato"/>
                <a:sym typeface="Lato"/>
              </a:defRPr>
            </a:lvl5pPr>
            <a:lvl6pPr algn="ctr">
              <a:spcBef>
                <a:spcPts val="0"/>
              </a:spcBef>
              <a:buClr>
                <a:schemeClr val="lt1"/>
              </a:buClr>
              <a:buSzPct val="100000"/>
              <a:buFont typeface="Lato"/>
              <a:defRPr sz="4800" b="0">
                <a:solidFill>
                  <a:schemeClr val="lt1"/>
                </a:solidFill>
                <a:latin typeface="Lato"/>
                <a:ea typeface="Lato"/>
                <a:cs typeface="Lato"/>
                <a:sym typeface="Lato"/>
              </a:defRPr>
            </a:lvl6pPr>
            <a:lvl7pPr algn="ctr">
              <a:spcBef>
                <a:spcPts val="0"/>
              </a:spcBef>
              <a:buClr>
                <a:schemeClr val="lt1"/>
              </a:buClr>
              <a:buSzPct val="100000"/>
              <a:buFont typeface="Lato"/>
              <a:defRPr sz="4800" b="0">
                <a:solidFill>
                  <a:schemeClr val="lt1"/>
                </a:solidFill>
                <a:latin typeface="Lato"/>
                <a:ea typeface="Lato"/>
                <a:cs typeface="Lato"/>
                <a:sym typeface="Lato"/>
              </a:defRPr>
            </a:lvl7pPr>
            <a:lvl8pPr algn="ctr">
              <a:spcBef>
                <a:spcPts val="0"/>
              </a:spcBef>
              <a:buClr>
                <a:schemeClr val="lt1"/>
              </a:buClr>
              <a:buSzPct val="100000"/>
              <a:buFont typeface="Lato"/>
              <a:defRPr sz="4800" b="0">
                <a:solidFill>
                  <a:schemeClr val="lt1"/>
                </a:solidFill>
                <a:latin typeface="Lato"/>
                <a:ea typeface="Lato"/>
                <a:cs typeface="Lato"/>
                <a:sym typeface="Lato"/>
              </a:defRPr>
            </a:lvl8pPr>
            <a:lvl9pPr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6" name="Shape 1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9" name="Shape 19"/>
          <p:cNvSpPr txBox="1">
            <a:spLocks noGrp="1"/>
          </p:cNvSpPr>
          <p:nvPr>
            <p:ph type="title"/>
          </p:nvPr>
        </p:nvSpPr>
        <p:spPr>
          <a:xfrm>
            <a:off x="311700" y="391350"/>
            <a:ext cx="8520599" cy="6261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391350"/>
            <a:ext cx="8520599" cy="6261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391350"/>
            <a:ext cx="8520599" cy="6261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91377"/>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buFont typeface="Lato"/>
              <a:defRPr sz="4800" b="0">
                <a:solidFill>
                  <a:schemeClr val="lt1"/>
                </a:solidFill>
                <a:latin typeface="Lato"/>
                <a:ea typeface="Lato"/>
                <a:cs typeface="Lato"/>
                <a:sym typeface="Lato"/>
              </a:defRPr>
            </a:lvl1pPr>
            <a:lvl2pPr>
              <a:spcBef>
                <a:spcPts val="0"/>
              </a:spcBef>
              <a:buClr>
                <a:schemeClr val="lt1"/>
              </a:buClr>
              <a:buSzPct val="100000"/>
              <a:buFont typeface="Lato"/>
              <a:defRPr sz="4800" b="0">
                <a:solidFill>
                  <a:schemeClr val="lt1"/>
                </a:solidFill>
                <a:latin typeface="Lato"/>
                <a:ea typeface="Lato"/>
                <a:cs typeface="Lato"/>
                <a:sym typeface="Lato"/>
              </a:defRPr>
            </a:lvl2pPr>
            <a:lvl3pPr>
              <a:spcBef>
                <a:spcPts val="0"/>
              </a:spcBef>
              <a:buClr>
                <a:schemeClr val="lt1"/>
              </a:buClr>
              <a:buSzPct val="100000"/>
              <a:buFont typeface="Lato"/>
              <a:defRPr sz="4800" b="0">
                <a:solidFill>
                  <a:schemeClr val="lt1"/>
                </a:solidFill>
                <a:latin typeface="Lato"/>
                <a:ea typeface="Lato"/>
                <a:cs typeface="Lato"/>
                <a:sym typeface="Lato"/>
              </a:defRPr>
            </a:lvl3pPr>
            <a:lvl4pPr>
              <a:spcBef>
                <a:spcPts val="0"/>
              </a:spcBef>
              <a:buClr>
                <a:schemeClr val="lt1"/>
              </a:buClr>
              <a:buSzPct val="100000"/>
              <a:buFont typeface="Lato"/>
              <a:defRPr sz="4800" b="0">
                <a:solidFill>
                  <a:schemeClr val="lt1"/>
                </a:solidFill>
                <a:latin typeface="Lato"/>
                <a:ea typeface="Lato"/>
                <a:cs typeface="Lato"/>
                <a:sym typeface="Lato"/>
              </a:defRPr>
            </a:lvl4pPr>
            <a:lvl5pPr>
              <a:spcBef>
                <a:spcPts val="0"/>
              </a:spcBef>
              <a:buClr>
                <a:schemeClr val="lt1"/>
              </a:buClr>
              <a:buSzPct val="100000"/>
              <a:buFont typeface="Lato"/>
              <a:defRPr sz="4800" b="0">
                <a:solidFill>
                  <a:schemeClr val="lt1"/>
                </a:solidFill>
                <a:latin typeface="Lato"/>
                <a:ea typeface="Lato"/>
                <a:cs typeface="Lato"/>
                <a:sym typeface="Lato"/>
              </a:defRPr>
            </a:lvl5pPr>
            <a:lvl6pPr>
              <a:spcBef>
                <a:spcPts val="0"/>
              </a:spcBef>
              <a:buClr>
                <a:schemeClr val="lt1"/>
              </a:buClr>
              <a:buSzPct val="100000"/>
              <a:buFont typeface="Lato"/>
              <a:defRPr sz="4800" b="0">
                <a:solidFill>
                  <a:schemeClr val="lt1"/>
                </a:solidFill>
                <a:latin typeface="Lato"/>
                <a:ea typeface="Lato"/>
                <a:cs typeface="Lato"/>
                <a:sym typeface="Lato"/>
              </a:defRPr>
            </a:lvl6pPr>
            <a:lvl7pPr>
              <a:spcBef>
                <a:spcPts val="0"/>
              </a:spcBef>
              <a:buClr>
                <a:schemeClr val="lt1"/>
              </a:buClr>
              <a:buSzPct val="100000"/>
              <a:buFont typeface="Lato"/>
              <a:defRPr sz="4800" b="0">
                <a:solidFill>
                  <a:schemeClr val="lt1"/>
                </a:solidFill>
                <a:latin typeface="Lato"/>
                <a:ea typeface="Lato"/>
                <a:cs typeface="Lato"/>
                <a:sym typeface="Lato"/>
              </a:defRPr>
            </a:lvl7pPr>
            <a:lvl8pPr>
              <a:spcBef>
                <a:spcPts val="0"/>
              </a:spcBef>
              <a:buClr>
                <a:schemeClr val="lt1"/>
              </a:buClr>
              <a:buSzPct val="100000"/>
              <a:buFont typeface="Lato"/>
              <a:defRPr sz="4800" b="0">
                <a:solidFill>
                  <a:schemeClr val="lt1"/>
                </a:solidFill>
                <a:latin typeface="Lato"/>
                <a:ea typeface="Lato"/>
                <a:cs typeface="Lato"/>
                <a:sym typeface="Lato"/>
              </a:defRPr>
            </a:lvl8pPr>
            <a:lvl9pP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6" name="Shape 3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107950"/>
            <a:ext cx="4045199" cy="16836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7" name="Shape 7"/>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GB" sz="1000">
                <a:solidFill>
                  <a:schemeClr val="dk2"/>
                </a:solidFill>
                <a:latin typeface="Lato"/>
                <a:ea typeface="Lato"/>
                <a:cs typeface="Lato"/>
                <a:sym typeface="Lato"/>
              </a:rPr>
              <a:t>‹#›</a:t>
            </a:fld>
            <a:endParaRPr lang="en-GB"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z1oVZ1iKT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telerama.fr/scenes/jacques-lecoq-le-gourou-cache-d-avignon,83982.php" TargetMode="External"/><Relationship Id="rId7" Type="http://schemas.openxmlformats.org/officeDocument/2006/relationships/hyperlink" Target="http://www.northwestern.edu/magazine/winter2013/campuslife/collections-behind-the-mask.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pinterest.com/pin/360076932682926348/" TargetMode="External"/><Relationship Id="rId5" Type="http://schemas.openxmlformats.org/officeDocument/2006/relationships/hyperlink" Target="http://commediaschool.com/" TargetMode="External"/><Relationship Id="rId4" Type="http://schemas.openxmlformats.org/officeDocument/2006/relationships/hyperlink" Target="http://meryns-drama-logblog.tumblr.com/post/15615107364/jacques-leco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059350" y="999950"/>
            <a:ext cx="2951399" cy="1584300"/>
          </a:xfrm>
          <a:prstGeom prst="rect">
            <a:avLst/>
          </a:prstGeom>
        </p:spPr>
        <p:txBody>
          <a:bodyPr lIns="91425" tIns="91425" rIns="91425" bIns="91425" anchor="ctr" anchorCtr="0">
            <a:noAutofit/>
          </a:bodyPr>
          <a:lstStyle/>
          <a:p>
            <a:pPr>
              <a:spcBef>
                <a:spcPts val="0"/>
              </a:spcBef>
              <a:buNone/>
            </a:pPr>
            <a:r>
              <a:rPr lang="en-GB"/>
              <a:t>Jacques Lecoq </a:t>
            </a:r>
          </a:p>
        </p:txBody>
      </p:sp>
      <p:sp>
        <p:nvSpPr>
          <p:cNvPr id="56" name="Shape 56"/>
          <p:cNvSpPr txBox="1">
            <a:spLocks noGrp="1"/>
          </p:cNvSpPr>
          <p:nvPr>
            <p:ph type="subTitle" idx="1"/>
          </p:nvPr>
        </p:nvSpPr>
        <p:spPr>
          <a:xfrm>
            <a:off x="3096362" y="3266930"/>
            <a:ext cx="2951399" cy="701399"/>
          </a:xfrm>
          <a:prstGeom prst="rect">
            <a:avLst/>
          </a:prstGeom>
        </p:spPr>
        <p:txBody>
          <a:bodyPr lIns="91425" tIns="91425" rIns="91425" bIns="91425" anchor="b" anchorCtr="0">
            <a:noAutofit/>
          </a:bodyPr>
          <a:lstStyle/>
          <a:p>
            <a:pPr>
              <a:spcBef>
                <a:spcPts val="0"/>
              </a:spcBef>
              <a:buNone/>
            </a:pPr>
            <a:r>
              <a:rPr lang="en-GB" i="1"/>
              <a:t>“In life I want my students to be alive and on stage I want them to be artists”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Theatre in practise</a:t>
            </a:r>
          </a:p>
        </p:txBody>
      </p:sp>
      <p:sp>
        <p:nvSpPr>
          <p:cNvPr id="118" name="Shape 11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GB" u="sng">
                <a:solidFill>
                  <a:schemeClr val="hlink"/>
                </a:solidFill>
                <a:hlinkClick r:id="rId3"/>
              </a:rPr>
              <a:t>https://www.youtube.com/watch?v=Ez1oVZ1iKT0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sources </a:t>
            </a:r>
          </a:p>
        </p:txBody>
      </p:sp>
      <p:sp>
        <p:nvSpPr>
          <p:cNvPr id="124" name="Shape 12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GB" sz="1000" u="sng">
                <a:solidFill>
                  <a:schemeClr val="hlink"/>
                </a:solidFill>
                <a:hlinkClick r:id="rId3"/>
              </a:rPr>
              <a:t>http://www.telerama.fr/scenes/jacques-lecoq-le-gourou-cache-d-avignon,83982.php</a:t>
            </a:r>
          </a:p>
          <a:p>
            <a:pPr rtl="0">
              <a:spcBef>
                <a:spcPts val="0"/>
              </a:spcBef>
              <a:buNone/>
            </a:pPr>
            <a:r>
              <a:rPr lang="en-GB" sz="1000">
                <a:solidFill>
                  <a:srgbClr val="666666"/>
                </a:solidFill>
                <a:highlight>
                  <a:srgbClr val="FFF5AA"/>
                </a:highlight>
                <a:latin typeface="Open Sans"/>
                <a:ea typeface="Open Sans"/>
                <a:cs typeface="Open Sans"/>
                <a:sym typeface="Open Sans"/>
              </a:rPr>
              <a:t>Lecoq, Jaques. </a:t>
            </a:r>
            <a:r>
              <a:rPr lang="en-GB" sz="1000" i="1">
                <a:solidFill>
                  <a:srgbClr val="666666"/>
                </a:solidFill>
                <a:highlight>
                  <a:srgbClr val="FFF5AA"/>
                </a:highlight>
                <a:latin typeface="Open Sans"/>
                <a:ea typeface="Open Sans"/>
                <a:cs typeface="Open Sans"/>
                <a:sym typeface="Open Sans"/>
              </a:rPr>
              <a:t>The Moving Body</a:t>
            </a:r>
            <a:r>
              <a:rPr lang="en-GB" sz="1000">
                <a:solidFill>
                  <a:srgbClr val="666666"/>
                </a:solidFill>
                <a:highlight>
                  <a:srgbClr val="FFF5AA"/>
                </a:highlight>
                <a:latin typeface="Open Sans"/>
                <a:ea typeface="Open Sans"/>
                <a:cs typeface="Open Sans"/>
                <a:sym typeface="Open Sans"/>
              </a:rPr>
              <a:t>. Suffolk: Methuen Publishing Limited, 2000. Print.</a:t>
            </a:r>
          </a:p>
          <a:p>
            <a:pPr rtl="0">
              <a:spcBef>
                <a:spcPts val="0"/>
              </a:spcBef>
              <a:buNone/>
            </a:pPr>
            <a:r>
              <a:rPr lang="en-GB" sz="1000" u="sng">
                <a:solidFill>
                  <a:schemeClr val="hlink"/>
                </a:solidFill>
                <a:highlight>
                  <a:srgbClr val="FFF5AA"/>
                </a:highlight>
                <a:latin typeface="Open Sans"/>
                <a:ea typeface="Open Sans"/>
                <a:cs typeface="Open Sans"/>
                <a:sym typeface="Open Sans"/>
                <a:hlinkClick r:id="rId4"/>
              </a:rPr>
              <a:t>http://meryns-drama-logblog.tumblr.com/post/15615107364/jacques-lecoq</a:t>
            </a:r>
          </a:p>
          <a:p>
            <a:pPr rtl="0">
              <a:spcBef>
                <a:spcPts val="0"/>
              </a:spcBef>
              <a:buNone/>
            </a:pPr>
            <a:r>
              <a:rPr lang="en-GB" sz="1000" u="sng">
                <a:solidFill>
                  <a:schemeClr val="hlink"/>
                </a:solidFill>
                <a:highlight>
                  <a:srgbClr val="FFF5AA"/>
                </a:highlight>
                <a:latin typeface="Open Sans"/>
                <a:ea typeface="Open Sans"/>
                <a:cs typeface="Open Sans"/>
                <a:sym typeface="Open Sans"/>
                <a:hlinkClick r:id="rId5"/>
              </a:rPr>
              <a:t>http://commediaschool.com/</a:t>
            </a:r>
          </a:p>
          <a:p>
            <a:pPr rtl="0">
              <a:spcBef>
                <a:spcPts val="0"/>
              </a:spcBef>
              <a:buNone/>
            </a:pPr>
            <a:r>
              <a:rPr lang="en-GB" sz="1000" u="sng">
                <a:solidFill>
                  <a:schemeClr val="hlink"/>
                </a:solidFill>
                <a:highlight>
                  <a:srgbClr val="FFF5AA"/>
                </a:highlight>
                <a:latin typeface="Open Sans"/>
                <a:ea typeface="Open Sans"/>
                <a:cs typeface="Open Sans"/>
                <a:sym typeface="Open Sans"/>
                <a:hlinkClick r:id="rId3"/>
              </a:rPr>
              <a:t>http://www.telerama.fr/scenes/jacques-lecoq-le-gourou-cache-d-avignon,83982.php</a:t>
            </a:r>
          </a:p>
          <a:p>
            <a:pPr rtl="0">
              <a:spcBef>
                <a:spcPts val="0"/>
              </a:spcBef>
              <a:buNone/>
            </a:pPr>
            <a:r>
              <a:rPr lang="en-GB" sz="1000" u="sng">
                <a:solidFill>
                  <a:schemeClr val="hlink"/>
                </a:solidFill>
                <a:highlight>
                  <a:srgbClr val="FFF5AA"/>
                </a:highlight>
                <a:latin typeface="Open Sans"/>
                <a:ea typeface="Open Sans"/>
                <a:cs typeface="Open Sans"/>
                <a:sym typeface="Open Sans"/>
                <a:hlinkClick r:id="rId6"/>
              </a:rPr>
              <a:t>https://www.pinterest.com/pin/360076932682926348/</a:t>
            </a:r>
          </a:p>
          <a:p>
            <a:pPr rtl="0">
              <a:spcBef>
                <a:spcPts val="0"/>
              </a:spcBef>
              <a:buNone/>
            </a:pPr>
            <a:r>
              <a:rPr lang="en-GB" sz="1000" u="sng">
                <a:solidFill>
                  <a:schemeClr val="hlink"/>
                </a:solidFill>
                <a:highlight>
                  <a:srgbClr val="FFF5AA"/>
                </a:highlight>
                <a:latin typeface="Open Sans"/>
                <a:ea typeface="Open Sans"/>
                <a:cs typeface="Open Sans"/>
                <a:sym typeface="Open Sans"/>
                <a:hlinkClick r:id="rId7"/>
              </a:rPr>
              <a:t>http://www.northwestern.edu/magazine/winter2013/campuslife/collections-behind-the-mask.html</a:t>
            </a:r>
          </a:p>
          <a:p>
            <a:pPr rtl="0">
              <a:spcBef>
                <a:spcPts val="0"/>
              </a:spcBef>
              <a:buNone/>
            </a:pPr>
            <a:endParaRPr sz="1000">
              <a:solidFill>
                <a:srgbClr val="666666"/>
              </a:solidFill>
              <a:highlight>
                <a:srgbClr val="FFF5AA"/>
              </a:highlight>
              <a:latin typeface="Open Sans"/>
              <a:ea typeface="Open Sans"/>
              <a:cs typeface="Open Sans"/>
              <a:sym typeface="Open Sans"/>
            </a:endParaRPr>
          </a:p>
          <a:p>
            <a:pPr rtl="0">
              <a:spcBef>
                <a:spcPts val="0"/>
              </a:spcBef>
              <a:buNone/>
            </a:pPr>
            <a:endParaRPr sz="1000">
              <a:solidFill>
                <a:srgbClr val="666666"/>
              </a:solidFill>
              <a:highlight>
                <a:srgbClr val="FFF5AA"/>
              </a:highlight>
              <a:latin typeface="Open Sans"/>
              <a:ea typeface="Open Sans"/>
              <a:cs typeface="Open Sans"/>
              <a:sym typeface="Open Sans"/>
            </a:endParaRPr>
          </a:p>
          <a:p>
            <a:pPr rtl="0">
              <a:spcBef>
                <a:spcPts val="0"/>
              </a:spcBef>
              <a:buNone/>
            </a:pPr>
            <a:endParaRPr sz="1000">
              <a:solidFill>
                <a:srgbClr val="666666"/>
              </a:solidFill>
              <a:highlight>
                <a:srgbClr val="FFF5AA"/>
              </a:highlight>
              <a:latin typeface="Open Sans"/>
              <a:ea typeface="Open Sans"/>
              <a:cs typeface="Open Sans"/>
              <a:sym typeface="Open Sans"/>
            </a:endParaRPr>
          </a:p>
          <a:p>
            <a:pPr rtl="0">
              <a:spcBef>
                <a:spcPts val="0"/>
              </a:spcBef>
              <a:buNone/>
            </a:pPr>
            <a:endParaRPr sz="1000">
              <a:solidFill>
                <a:srgbClr val="666666"/>
              </a:solidFill>
              <a:highlight>
                <a:srgbClr val="FFF5AA"/>
              </a:highlight>
              <a:latin typeface="Open Sans"/>
              <a:ea typeface="Open Sans"/>
              <a:cs typeface="Open Sans"/>
              <a:sym typeface="Open Sans"/>
            </a:endParaRPr>
          </a:p>
          <a:p>
            <a:pPr>
              <a:spcBef>
                <a:spcPts val="0"/>
              </a:spcBef>
              <a:buNone/>
            </a:pPr>
            <a:endParaRPr sz="1000">
              <a:solidFill>
                <a:srgbClr val="666666"/>
              </a:solidFill>
              <a:highlight>
                <a:srgbClr val="FFF5AA"/>
              </a:highlight>
              <a:latin typeface="Open Sans"/>
              <a:ea typeface="Open Sans"/>
              <a:cs typeface="Open Sans"/>
              <a:sym typeface="Open Sans"/>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Who was he?</a:t>
            </a:r>
          </a:p>
        </p:txBody>
      </p:sp>
      <p:sp>
        <p:nvSpPr>
          <p:cNvPr id="62" name="Shape 6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GB"/>
              <a:t>Born 15th December 1921 in Paris</a:t>
            </a:r>
          </a:p>
          <a:p>
            <a:pPr lvl="0" rtl="0">
              <a:spcBef>
                <a:spcPts val="0"/>
              </a:spcBef>
              <a:buNone/>
            </a:pPr>
            <a:endParaRPr/>
          </a:p>
          <a:p>
            <a:pPr marL="457200" lvl="0" indent="-228600" rtl="0">
              <a:spcBef>
                <a:spcPts val="0"/>
              </a:spcBef>
            </a:pPr>
            <a:r>
              <a:rPr lang="en-GB"/>
              <a:t>Saw movement/mime as a form of expression and protest</a:t>
            </a:r>
          </a:p>
          <a:p>
            <a:pPr lvl="0" rtl="0">
              <a:spcBef>
                <a:spcPts val="0"/>
              </a:spcBef>
              <a:buNone/>
            </a:pPr>
            <a:endParaRPr/>
          </a:p>
          <a:p>
            <a:pPr marL="457200" lvl="0" indent="-228600">
              <a:spcBef>
                <a:spcPts val="0"/>
              </a:spcBef>
            </a:pPr>
            <a:r>
              <a:rPr lang="en-GB"/>
              <a:t>1956 he founded his own theatre school in Paris called the Ecole Internationale de Theatre.</a:t>
            </a:r>
          </a:p>
        </p:txBody>
      </p:sp>
      <p:pic>
        <p:nvPicPr>
          <p:cNvPr id="63" name="Shape 63"/>
          <p:cNvPicPr preferRelativeResize="0"/>
          <p:nvPr/>
        </p:nvPicPr>
        <p:blipFill>
          <a:blip r:embed="rId3">
            <a:alphaModFix/>
          </a:blip>
          <a:stretch>
            <a:fillRect/>
          </a:stretch>
        </p:blipFill>
        <p:spPr>
          <a:xfrm>
            <a:off x="6744927" y="45274"/>
            <a:ext cx="2292425" cy="31942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What was his theatre style </a:t>
            </a:r>
          </a:p>
        </p:txBody>
      </p:sp>
      <p:sp>
        <p:nvSpPr>
          <p:cNvPr id="69" name="Shape 6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GB"/>
              <a:t>5 main principles:</a:t>
            </a:r>
          </a:p>
          <a:p>
            <a:pPr marL="457200" lvl="0" indent="-228600" rtl="0">
              <a:spcBef>
                <a:spcPts val="0"/>
              </a:spcBef>
            </a:pPr>
            <a:r>
              <a:rPr lang="en-GB"/>
              <a:t>Masked performance </a:t>
            </a:r>
          </a:p>
          <a:p>
            <a:pPr marL="457200" lvl="0" indent="-228600" rtl="0">
              <a:spcBef>
                <a:spcPts val="0"/>
              </a:spcBef>
            </a:pPr>
            <a:r>
              <a:rPr lang="en-GB"/>
              <a:t>Tragedy</a:t>
            </a:r>
          </a:p>
          <a:p>
            <a:pPr marL="457200" lvl="0" indent="-228600" rtl="0">
              <a:spcBef>
                <a:spcPts val="0"/>
              </a:spcBef>
            </a:pPr>
            <a:r>
              <a:rPr lang="en-GB"/>
              <a:t>Melodrama</a:t>
            </a:r>
          </a:p>
          <a:p>
            <a:pPr marL="457200" lvl="0" indent="-228600" rtl="0">
              <a:spcBef>
                <a:spcPts val="0"/>
              </a:spcBef>
            </a:pPr>
            <a:r>
              <a:rPr lang="en-GB"/>
              <a:t>Commedia dell’arte</a:t>
            </a:r>
          </a:p>
          <a:p>
            <a:pPr marL="457200" lvl="0" indent="-228600" rtl="0">
              <a:spcBef>
                <a:spcPts val="0"/>
              </a:spcBef>
            </a:pPr>
            <a:r>
              <a:rPr lang="en-GB"/>
              <a:t>Clowning</a:t>
            </a:r>
          </a:p>
          <a:p>
            <a:pPr lvl="0" rtl="0">
              <a:spcBef>
                <a:spcPts val="0"/>
              </a:spcBef>
              <a:buNone/>
            </a:pPr>
            <a:endParaRPr/>
          </a:p>
        </p:txBody>
      </p:sp>
      <p:pic>
        <p:nvPicPr>
          <p:cNvPr id="70" name="Shape 70"/>
          <p:cNvPicPr preferRelativeResize="0"/>
          <p:nvPr/>
        </p:nvPicPr>
        <p:blipFill>
          <a:blip r:embed="rId3">
            <a:alphaModFix/>
          </a:blip>
          <a:stretch>
            <a:fillRect/>
          </a:stretch>
        </p:blipFill>
        <p:spPr>
          <a:xfrm>
            <a:off x="6553050" y="183550"/>
            <a:ext cx="2313575" cy="1735174"/>
          </a:xfrm>
          <a:prstGeom prst="rect">
            <a:avLst/>
          </a:prstGeom>
          <a:noFill/>
          <a:ln>
            <a:noFill/>
          </a:ln>
        </p:spPr>
      </p:pic>
      <p:pic>
        <p:nvPicPr>
          <p:cNvPr id="71" name="Shape 71"/>
          <p:cNvPicPr preferRelativeResize="0"/>
          <p:nvPr/>
        </p:nvPicPr>
        <p:blipFill>
          <a:blip r:embed="rId4">
            <a:alphaModFix/>
          </a:blip>
          <a:stretch>
            <a:fillRect/>
          </a:stretch>
        </p:blipFill>
        <p:spPr>
          <a:xfrm>
            <a:off x="3077300" y="2258200"/>
            <a:ext cx="3911126" cy="26364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rtl="0">
              <a:spcBef>
                <a:spcPts val="0"/>
              </a:spcBef>
              <a:buNone/>
            </a:pPr>
            <a:r>
              <a:rPr lang="en-GB"/>
              <a:t>Masked performance</a:t>
            </a:r>
          </a:p>
          <a:p>
            <a:pPr>
              <a:spcBef>
                <a:spcPts val="0"/>
              </a:spcBef>
              <a:buNone/>
            </a:pPr>
            <a:endParaRPr/>
          </a:p>
        </p:txBody>
      </p:sp>
      <p:sp>
        <p:nvSpPr>
          <p:cNvPr id="77" name="Shape 7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GB"/>
              <a:t>Began training using the neutral mask:</a:t>
            </a:r>
          </a:p>
          <a:p>
            <a:pPr marL="457200" lvl="0" indent="-228600" rtl="0">
              <a:spcBef>
                <a:spcPts val="0"/>
              </a:spcBef>
            </a:pPr>
            <a:r>
              <a:rPr lang="en-GB"/>
              <a:t>It would allow the students to be able to fully connect with their movements </a:t>
            </a:r>
          </a:p>
          <a:p>
            <a:pPr lvl="0" rtl="0">
              <a:spcBef>
                <a:spcPts val="0"/>
              </a:spcBef>
              <a:buNone/>
            </a:pPr>
            <a:endParaRPr/>
          </a:p>
          <a:p>
            <a:pPr marL="457200" lvl="0" indent="-228600" rtl="0">
              <a:spcBef>
                <a:spcPts val="0"/>
              </a:spcBef>
            </a:pPr>
            <a:r>
              <a:rPr lang="en-GB"/>
              <a:t>Once they mastered the neutral mask they could move onto smaller and more intricate masks .</a:t>
            </a:r>
          </a:p>
          <a:p>
            <a:pPr lvl="0" rtl="0">
              <a:spcBef>
                <a:spcPts val="0"/>
              </a:spcBef>
              <a:buNone/>
            </a:pPr>
            <a:endParaRPr/>
          </a:p>
          <a:p>
            <a:pPr lvl="0">
              <a:spcBef>
                <a:spcPts val="0"/>
              </a:spcBef>
              <a:buNone/>
            </a:pPr>
            <a:endParaRPr/>
          </a:p>
        </p:txBody>
      </p:sp>
      <p:pic>
        <p:nvPicPr>
          <p:cNvPr id="78" name="Shape 78"/>
          <p:cNvPicPr preferRelativeResize="0"/>
          <p:nvPr/>
        </p:nvPicPr>
        <p:blipFill>
          <a:blip r:embed="rId3">
            <a:alphaModFix/>
          </a:blip>
          <a:stretch>
            <a:fillRect/>
          </a:stretch>
        </p:blipFill>
        <p:spPr>
          <a:xfrm>
            <a:off x="7502300" y="3273975"/>
            <a:ext cx="1410799" cy="1614024"/>
          </a:xfrm>
          <a:prstGeom prst="rect">
            <a:avLst/>
          </a:prstGeom>
          <a:noFill/>
          <a:ln>
            <a:noFill/>
          </a:ln>
        </p:spPr>
      </p:pic>
      <p:pic>
        <p:nvPicPr>
          <p:cNvPr id="79" name="Shape 79"/>
          <p:cNvPicPr preferRelativeResize="0"/>
          <p:nvPr/>
        </p:nvPicPr>
        <p:blipFill>
          <a:blip r:embed="rId4">
            <a:alphaModFix/>
          </a:blip>
          <a:stretch>
            <a:fillRect/>
          </a:stretch>
        </p:blipFill>
        <p:spPr>
          <a:xfrm>
            <a:off x="4517950" y="150724"/>
            <a:ext cx="1158349" cy="15444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Tragedy-Chorus and Hero </a:t>
            </a:r>
          </a:p>
        </p:txBody>
      </p:sp>
      <p:sp>
        <p:nvSpPr>
          <p:cNvPr id="85" name="Shape 8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lgn="ctr" rtl="0">
              <a:spcBef>
                <a:spcPts val="0"/>
              </a:spcBef>
              <a:buNone/>
            </a:pPr>
            <a:r>
              <a:rPr lang="en-GB"/>
              <a:t>“</a:t>
            </a:r>
            <a:r>
              <a:rPr lang="en-GB" i="1"/>
              <a:t>Tragedies cannot be improvised, they require an author”</a:t>
            </a:r>
          </a:p>
          <a:p>
            <a:pPr marL="457200" lvl="0" indent="-228600" rtl="0">
              <a:spcBef>
                <a:spcPts val="0"/>
              </a:spcBef>
            </a:pPr>
            <a:r>
              <a:rPr lang="en-GB"/>
              <a:t>Chorus are part of the play, but not involved in the action</a:t>
            </a:r>
          </a:p>
          <a:p>
            <a:pPr marL="457200" lvl="0" indent="-228600" rtl="0">
              <a:spcBef>
                <a:spcPts val="0"/>
              </a:spcBef>
            </a:pPr>
            <a:r>
              <a:rPr lang="en-GB"/>
              <a:t>Tragic downfall</a:t>
            </a:r>
          </a:p>
          <a:p>
            <a:pPr lvl="0">
              <a:spcBef>
                <a:spcPts val="0"/>
              </a:spcBef>
              <a:buNone/>
            </a:pPr>
            <a:endParaRPr/>
          </a:p>
        </p:txBody>
      </p:sp>
      <p:pic>
        <p:nvPicPr>
          <p:cNvPr id="86" name="Shape 86"/>
          <p:cNvPicPr preferRelativeResize="0"/>
          <p:nvPr/>
        </p:nvPicPr>
        <p:blipFill>
          <a:blip r:embed="rId3">
            <a:alphaModFix/>
          </a:blip>
          <a:stretch>
            <a:fillRect/>
          </a:stretch>
        </p:blipFill>
        <p:spPr>
          <a:xfrm>
            <a:off x="3431575" y="2493700"/>
            <a:ext cx="5339174" cy="22824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Melodrama- Grand Emotions </a:t>
            </a:r>
          </a:p>
        </p:txBody>
      </p:sp>
      <p:sp>
        <p:nvSpPr>
          <p:cNvPr id="92" name="Shape 9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lgn="ctr" rtl="0">
              <a:spcBef>
                <a:spcPts val="0"/>
              </a:spcBef>
              <a:buNone/>
            </a:pPr>
            <a:endParaRPr/>
          </a:p>
          <a:p>
            <a:pPr algn="ctr" rtl="0">
              <a:spcBef>
                <a:spcPts val="0"/>
              </a:spcBef>
              <a:buNone/>
            </a:pPr>
            <a:endParaRPr/>
          </a:p>
          <a:p>
            <a:pPr algn="ctr">
              <a:spcBef>
                <a:spcPts val="0"/>
              </a:spcBef>
              <a:buNone/>
            </a:pPr>
            <a:r>
              <a:rPr lang="en-GB"/>
              <a:t>“</a:t>
            </a:r>
            <a:r>
              <a:rPr lang="en-GB" i="1"/>
              <a:t>We aim to produce real tears. Now this can only be achieved if the characters really do believe in the absolute values, and with such conviction that they are willing to sacrifice themselves”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Commedia Dell’ Arte- The Human Comedy </a:t>
            </a:r>
          </a:p>
        </p:txBody>
      </p:sp>
      <p:sp>
        <p:nvSpPr>
          <p:cNvPr id="98" name="Shape 9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GB"/>
              <a:t>Highlights human greed, cunningness, desires, stupidity etc</a:t>
            </a:r>
          </a:p>
          <a:p>
            <a:pPr marL="457200" lvl="0" indent="-228600" rtl="0">
              <a:spcBef>
                <a:spcPts val="0"/>
              </a:spcBef>
            </a:pPr>
            <a:r>
              <a:rPr lang="en-GB"/>
              <a:t>It’s pushed to the extreme and therefore it becomes comical</a:t>
            </a:r>
          </a:p>
          <a:p>
            <a:pPr marL="457200" lvl="0" indent="-228600" rtl="0">
              <a:spcBef>
                <a:spcPts val="0"/>
              </a:spcBef>
            </a:pPr>
            <a:r>
              <a:rPr lang="en-GB"/>
              <a:t>Half masks are often used in this style </a:t>
            </a:r>
          </a:p>
          <a:p>
            <a:pPr lvl="0">
              <a:spcBef>
                <a:spcPts val="0"/>
              </a:spcBef>
              <a:buNone/>
            </a:pPr>
            <a:endParaRPr/>
          </a:p>
        </p:txBody>
      </p:sp>
      <p:pic>
        <p:nvPicPr>
          <p:cNvPr id="99" name="Shape 99"/>
          <p:cNvPicPr preferRelativeResize="0"/>
          <p:nvPr/>
        </p:nvPicPr>
        <p:blipFill>
          <a:blip r:embed="rId3">
            <a:alphaModFix/>
          </a:blip>
          <a:stretch>
            <a:fillRect/>
          </a:stretch>
        </p:blipFill>
        <p:spPr>
          <a:xfrm>
            <a:off x="2077325" y="2417425"/>
            <a:ext cx="4546175" cy="21028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Clowning </a:t>
            </a:r>
          </a:p>
        </p:txBody>
      </p:sp>
      <p:sp>
        <p:nvSpPr>
          <p:cNvPr id="105" name="Shape 10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lgn="ctr" rtl="0">
              <a:spcBef>
                <a:spcPts val="0"/>
              </a:spcBef>
              <a:buNone/>
            </a:pPr>
            <a:r>
              <a:rPr lang="en-GB"/>
              <a:t>“</a:t>
            </a:r>
            <a:r>
              <a:rPr lang="en-GB" i="1"/>
              <a:t>We are all clowns, we think we are beautiful, clever and strong, whereas we all have a weaknesses, our ridiculous side which can make people laugh when we allow it to express itself. “</a:t>
            </a:r>
          </a:p>
          <a:p>
            <a:pPr marL="457200" lvl="0" indent="-228600" rtl="0">
              <a:spcBef>
                <a:spcPts val="0"/>
              </a:spcBef>
            </a:pPr>
            <a:r>
              <a:rPr lang="en-GB"/>
              <a:t>clowns work off the audience, reacting to their emotions and expressions</a:t>
            </a:r>
          </a:p>
          <a:p>
            <a:pPr marL="457200" lvl="0" indent="-228600" rtl="0">
              <a:spcBef>
                <a:spcPts val="0"/>
              </a:spcBef>
            </a:pPr>
            <a:r>
              <a:rPr lang="en-GB"/>
              <a:t>exaggeration of basic movements eg walking, drinking, swinging arms </a:t>
            </a:r>
          </a:p>
          <a:p>
            <a:pPr lvl="0">
              <a:spcBef>
                <a:spcPts val="0"/>
              </a:spcBef>
              <a:buNone/>
            </a:pPr>
            <a:endParaRPr/>
          </a:p>
        </p:txBody>
      </p:sp>
      <p:pic>
        <p:nvPicPr>
          <p:cNvPr id="106" name="Shape 106"/>
          <p:cNvPicPr preferRelativeResize="0"/>
          <p:nvPr/>
        </p:nvPicPr>
        <p:blipFill>
          <a:blip r:embed="rId3">
            <a:alphaModFix/>
          </a:blip>
          <a:stretch>
            <a:fillRect/>
          </a:stretch>
        </p:blipFill>
        <p:spPr>
          <a:xfrm>
            <a:off x="5038175" y="3319825"/>
            <a:ext cx="3913750" cy="15781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a:spcBef>
                <a:spcPts val="0"/>
              </a:spcBef>
              <a:buNone/>
            </a:pPr>
            <a:r>
              <a:rPr lang="en-GB"/>
              <a:t>Conclusion </a:t>
            </a:r>
          </a:p>
        </p:txBody>
      </p:sp>
      <p:sp>
        <p:nvSpPr>
          <p:cNvPr id="112" name="Shape 11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GB"/>
              <a:t>Regarded as one of the most influential teachers of physical theatre in the 20th century </a:t>
            </a:r>
          </a:p>
          <a:p>
            <a:pPr marL="457200" lvl="0" indent="-228600" rtl="0">
              <a:spcBef>
                <a:spcPts val="0"/>
              </a:spcBef>
            </a:pPr>
            <a:r>
              <a:rPr lang="en-GB"/>
              <a:t>Believed in freedom of body and movement-expression is key</a:t>
            </a:r>
          </a:p>
          <a:p>
            <a:pPr marL="457200" lvl="0" indent="-228600">
              <a:spcBef>
                <a:spcPts val="0"/>
              </a:spcBef>
            </a:pPr>
            <a:r>
              <a:rPr lang="en-GB"/>
              <a:t>Techniques and beliefs are still recognised and used today </a:t>
            </a:r>
          </a:p>
        </p:txBody>
      </p:sp>
    </p:spTree>
  </p:cSld>
  <p:clrMapOvr>
    <a:masterClrMapping/>
  </p:clrMapOvr>
  <p:transition spd="slow">
    <p:cut/>
  </p:transition>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359</Words>
  <Application>Microsoft Office PowerPoint</Application>
  <PresentationFormat>On-screen Show (16:9)</PresentationFormat>
  <Paragraphs>53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Playfair Display</vt:lpstr>
      <vt:lpstr>Lato</vt:lpstr>
      <vt:lpstr>Open Sans</vt:lpstr>
      <vt:lpstr>coral</vt:lpstr>
      <vt:lpstr>Jacques Lecoq </vt:lpstr>
      <vt:lpstr>Who was he?</vt:lpstr>
      <vt:lpstr>What was his theatre style </vt:lpstr>
      <vt:lpstr>Masked performance </vt:lpstr>
      <vt:lpstr>Tragedy-Chorus and Hero </vt:lpstr>
      <vt:lpstr>Melodrama- Grand Emotions </vt:lpstr>
      <vt:lpstr>Commedia Dell’ Arte- The Human Comedy </vt:lpstr>
      <vt:lpstr>Clowning </vt:lpstr>
      <vt:lpstr>Conclusion </vt:lpstr>
      <vt:lpstr>Theatre in practise</vt:lpstr>
      <vt:lpstr>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Jacques Lecoq </dc:title>
  <dc:creator>Fessler Tim</dc:creator>
  <cp:lastModifiedBy>Fessler Tim</cp:lastModifiedBy>
  <cp:revision>1</cp:revision>
  <dcterms:modified xsi:type="dcterms:W3CDTF">2015-11-13T12:54:29Z</dcterms:modified>
</cp:coreProperties>
</file>