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20398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8" y="441400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GB"/>
              <a:t>Bertold Brecht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5878" y="1065999"/>
            <a:ext cx="2447275" cy="3568974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/>
          <p:nvPr/>
        </p:nvSpPr>
        <p:spPr>
          <a:xfrm>
            <a:off x="132775" y="3109925"/>
            <a:ext cx="5633099" cy="65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1800" i="1">
                <a:solidFill>
                  <a:srgbClr val="6FA8DC"/>
                </a:solidFill>
                <a:latin typeface="Georgia"/>
                <a:ea typeface="Georgia"/>
                <a:cs typeface="Georgia"/>
                <a:sym typeface="Georgia"/>
              </a:rPr>
              <a:t>“Art is not a mirror with which to reflect reality but a hammer with which to shape it.”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GB"/>
              <a:t>Born in Germany 1898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He founded the Berliner Ensemble in 1949.</a:t>
            </a:r>
          </a:p>
          <a:p>
            <a:pPr marL="457200" lvl="0" indent="-228600">
              <a:spcBef>
                <a:spcPts val="0"/>
              </a:spcBef>
            </a:pPr>
            <a:r>
              <a:rPr lang="en-GB"/>
              <a:t>He was strongly influenced by the political and cultural ideas associated with Marxism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72575" y="40590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Roots of Brecht’s theatre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ct val="116666"/>
            </a:pPr>
            <a:r>
              <a:rPr lang="en-GB" sz="1200">
                <a:solidFill>
                  <a:srgbClr val="444444"/>
                </a:solidFill>
                <a:highlight>
                  <a:srgbClr val="FFFFFF"/>
                </a:highlight>
              </a:rPr>
              <a:t>His theatre and theory is energetic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GB" sz="1400" b="1">
                <a:solidFill>
                  <a:srgbClr val="000000"/>
                </a:solidFill>
              </a:rPr>
              <a:t>The Bible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  <a:buSzPct val="116666"/>
            </a:pPr>
            <a:r>
              <a:rPr lang="en-GB" sz="1200">
                <a:solidFill>
                  <a:srgbClr val="444444"/>
                </a:solidFill>
                <a:latin typeface="Calibri"/>
                <a:ea typeface="Calibri"/>
                <a:cs typeface="Calibri"/>
                <a:sym typeface="Calibri"/>
              </a:rPr>
              <a:t>emphasis on ordinary people offered Brecht a sense of how to combine the ordinary with the sublime (Unwin and Jones)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GB" sz="1400" b="1">
                <a:solidFill>
                  <a:srgbClr val="000000"/>
                </a:solidFill>
              </a:rPr>
              <a:t>Aristotle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ct val="80000"/>
            </a:pPr>
            <a:r>
              <a:rPr lang="en-GB" sz="1500" b="1">
                <a:solidFill>
                  <a:srgbClr val="000000"/>
                </a:solidFill>
                <a:highlight>
                  <a:srgbClr val="FFFFFF"/>
                </a:highlight>
              </a:rPr>
              <a:t>The classical world</a:t>
            </a:r>
            <a:r>
              <a:rPr lang="en-GB" sz="150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ct val="100000"/>
            </a:pPr>
            <a:r>
              <a:rPr lang="en-GB" sz="1200">
                <a:solidFill>
                  <a:srgbClr val="000000"/>
                </a:solidFill>
                <a:highlight>
                  <a:srgbClr val="FFFFFF"/>
                </a:highlight>
              </a:rPr>
              <a:t>writers of Ancient Rome- supplied him with an example of a sophisticated society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ct val="100000"/>
            </a:pPr>
            <a:r>
              <a:rPr lang="en-GB" sz="1400" b="1">
                <a:solidFill>
                  <a:srgbClr val="000000"/>
                </a:solidFill>
                <a:highlight>
                  <a:srgbClr val="FFFFFF"/>
                </a:highlight>
              </a:rPr>
              <a:t>Shakespeare and his Contemporaries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Theories- Alienation Effect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444444"/>
              </a:buClr>
              <a:buSzPct val="100000"/>
            </a:pPr>
            <a:r>
              <a:rPr lang="en-GB" sz="1400">
                <a:solidFill>
                  <a:srgbClr val="444444"/>
                </a:solidFill>
              </a:rPr>
              <a:t> It occurs when the audience is encouraged to question its preconceptions and look at the familiar in a new and different way- making it strange.</a:t>
            </a:r>
          </a:p>
          <a:p>
            <a:pPr marL="457200" lvl="0" indent="-228600" rtl="0">
              <a:spcBef>
                <a:spcPts val="0"/>
              </a:spcBef>
              <a:buClr>
                <a:srgbClr val="444444"/>
              </a:buClr>
              <a:buSzPct val="100000"/>
            </a:pPr>
            <a:r>
              <a:rPr lang="en-GB" sz="1400">
                <a:solidFill>
                  <a:srgbClr val="444444"/>
                </a:solidFill>
              </a:rPr>
              <a:t>“Aiming not to put his audience into a trance, he must not go into a trance himself.” .  - Brecht</a:t>
            </a:r>
          </a:p>
          <a:p>
            <a:pPr marL="457200" lvl="0" indent="-228600" rtl="0">
              <a:spcBef>
                <a:spcPts val="0"/>
              </a:spcBef>
              <a:buClr>
                <a:srgbClr val="444444"/>
              </a:buClr>
              <a:buSzPct val="100000"/>
            </a:pPr>
            <a:r>
              <a:rPr lang="en-GB" sz="1400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r>
              <a:rPr lang="en-GB" sz="1400">
                <a:solidFill>
                  <a:srgbClr val="444444"/>
                </a:solidFill>
                <a:highlight>
                  <a:srgbClr val="FFFFFF"/>
                </a:highlight>
              </a:rPr>
              <a:t>The acting must come across as if it has quotations marks around it.</a:t>
            </a:r>
          </a:p>
          <a:p>
            <a:pPr marL="457200" lvl="0" indent="-228600" rtl="0">
              <a:spcBef>
                <a:spcPts val="0"/>
              </a:spcBef>
              <a:buClr>
                <a:srgbClr val="444444"/>
              </a:buClr>
              <a:buSzPct val="100000"/>
            </a:pPr>
            <a:r>
              <a:rPr lang="en-GB" sz="1400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 sz="1400">
                <a:solidFill>
                  <a:srgbClr val="444444"/>
                </a:solidFill>
                <a:highlight>
                  <a:srgbClr val="FFFFFF"/>
                </a:highlight>
              </a:rPr>
              <a:t>The actor must present each moment with clarity. He also has to demonstrate his own attitude to what is being shown.</a:t>
            </a:r>
          </a:p>
          <a:p>
            <a:pPr marL="457200" lvl="0" indent="-228600" rtl="0">
              <a:spcBef>
                <a:spcPts val="0"/>
              </a:spcBef>
              <a:buClr>
                <a:srgbClr val="444444"/>
              </a:buClr>
              <a:buSzPct val="100000"/>
            </a:pPr>
            <a:r>
              <a:rPr lang="en-GB" sz="1400">
                <a:solidFill>
                  <a:srgbClr val="444444"/>
                </a:solidFill>
                <a:highlight>
                  <a:srgbClr val="FFFFFF"/>
                </a:highlight>
              </a:rPr>
              <a:t> the use of the third person ” he said… she said”, is used in rehearsals and may be an option for the performance.</a:t>
            </a:r>
          </a:p>
          <a:p>
            <a:pPr marL="457200" lvl="0" indent="-228600" rtl="0">
              <a:lnSpc>
                <a:spcPct val="16363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100000"/>
            </a:pPr>
            <a:r>
              <a:rPr lang="en-GB" sz="1400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1400">
                <a:solidFill>
                  <a:srgbClr val="444444"/>
                </a:solidFill>
                <a:highlight>
                  <a:srgbClr val="FFFFFF"/>
                </a:highlight>
              </a:rPr>
              <a:t>To highlight important moments, the actors narrate the other characters decision ” instead of responding like this, he responded like that.”</a:t>
            </a:r>
          </a:p>
          <a:p>
            <a:pPr marL="457200" lvl="0" indent="-228600">
              <a:spcBef>
                <a:spcPts val="0"/>
              </a:spcBef>
              <a:buClr>
                <a:srgbClr val="444444"/>
              </a:buClr>
            </a:pPr>
            <a:endParaRPr sz="1200">
              <a:solidFill>
                <a:srgbClr val="444444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Epic theatre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444444"/>
              </a:buClr>
              <a:buSzPct val="100000"/>
              <a:buFont typeface="Calibri"/>
            </a:pPr>
            <a:r>
              <a:rPr lang="en-GB" sz="1700">
                <a:solidFill>
                  <a:srgbClr val="444444"/>
                </a:solidFill>
                <a:latin typeface="Calibri"/>
                <a:ea typeface="Calibri"/>
                <a:cs typeface="Calibri"/>
                <a:sym typeface="Calibri"/>
              </a:rPr>
              <a:t> The wanted distances between the introduction of songs, the caption in stage décor and the gestural conventions</a:t>
            </a:r>
          </a:p>
          <a:p>
            <a:pPr marL="457200" lvl="0" indent="-228600" rtl="0">
              <a:spcBef>
                <a:spcPts val="0"/>
              </a:spcBef>
              <a:buClr>
                <a:srgbClr val="444444"/>
              </a:buClr>
              <a:buSzPct val="100000"/>
              <a:buFont typeface="Calibri"/>
            </a:pPr>
            <a:r>
              <a:rPr lang="en-GB" sz="1700">
                <a:solidFill>
                  <a:srgbClr val="444444"/>
                </a:solidFill>
                <a:latin typeface="Calibri"/>
                <a:ea typeface="Calibri"/>
                <a:cs typeface="Calibri"/>
                <a:sym typeface="Calibri"/>
              </a:rPr>
              <a:t>Epic theatre is unemotional</a:t>
            </a:r>
          </a:p>
          <a:p>
            <a:pPr marL="457200" lvl="0" indent="-228600" rtl="0">
              <a:spcBef>
                <a:spcPts val="0"/>
              </a:spcBef>
              <a:buClr>
                <a:srgbClr val="444444"/>
              </a:buClr>
              <a:buSzPct val="100000"/>
              <a:buFont typeface="Calibri"/>
            </a:pPr>
            <a:r>
              <a:rPr lang="en-GB" sz="1700">
                <a:solidFill>
                  <a:srgbClr val="444444"/>
                </a:solidFill>
                <a:latin typeface="Calibri"/>
                <a:ea typeface="Calibri"/>
                <a:cs typeface="Calibri"/>
                <a:sym typeface="Calibri"/>
              </a:rPr>
              <a:t>characters grow before the spectator</a:t>
            </a:r>
          </a:p>
          <a:p>
            <a:pPr marL="457200" lvl="0" indent="-228600">
              <a:spcBef>
                <a:spcPts val="0"/>
              </a:spcBef>
              <a:buClr>
                <a:srgbClr val="444444"/>
              </a:buClr>
              <a:buSzPct val="100000"/>
              <a:buFont typeface="Calibri"/>
            </a:pPr>
            <a:r>
              <a:rPr lang="en-GB" sz="1700">
                <a:solidFill>
                  <a:srgbClr val="444444"/>
                </a:solidFill>
                <a:latin typeface="Calibri"/>
                <a:ea typeface="Calibri"/>
                <a:cs typeface="Calibri"/>
                <a:sym typeface="Calibri"/>
              </a:rPr>
              <a:t>The resetting of props, scenery and costume changes have to be seen by the audience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Gestus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ct val="100000"/>
            </a:pPr>
            <a:r>
              <a:rPr lang="en-GB" sz="1500">
                <a:solidFill>
                  <a:srgbClr val="444444"/>
                </a:solidFill>
                <a:highlight>
                  <a:srgbClr val="FFFFFF"/>
                </a:highlight>
              </a:rPr>
              <a:t>Gestus refers to the embodiment of the social relationship.</a:t>
            </a:r>
          </a:p>
          <a:p>
            <a:pPr marL="457200" lvl="0" indent="-228600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ct val="100000"/>
            </a:pPr>
            <a:r>
              <a:rPr lang="en-GB" sz="1500">
                <a:solidFill>
                  <a:srgbClr val="444444"/>
                </a:solidFill>
                <a:latin typeface="Calibri"/>
                <a:ea typeface="Calibri"/>
                <a:cs typeface="Calibri"/>
                <a:sym typeface="Calibri"/>
              </a:rPr>
              <a:t>The overall attitude of society is portrayed through this technique.</a:t>
            </a:r>
          </a:p>
          <a:p>
            <a:pPr marL="457200" lvl="0" indent="-228600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ct val="100000"/>
            </a:pPr>
            <a:r>
              <a:rPr lang="en-GB" sz="1500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GB" sz="1500">
                <a:solidFill>
                  <a:srgbClr val="444444"/>
                </a:solidFill>
                <a:highlight>
                  <a:srgbClr val="FFFFFF"/>
                </a:highlight>
              </a:rPr>
              <a:t>The text is set against the action</a:t>
            </a:r>
          </a:p>
          <a:p>
            <a:pPr marL="457200" lvl="0" indent="-228600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ct val="100000"/>
              <a:buFont typeface="Calibri"/>
            </a:pPr>
            <a:r>
              <a:rPr lang="en-GB" sz="1500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1500">
                <a:solidFill>
                  <a:srgbClr val="444444"/>
                </a:solidFill>
                <a:highlight>
                  <a:srgbClr val="FFFFFF"/>
                </a:highlight>
              </a:rPr>
              <a:t>There is no scenery.</a:t>
            </a:r>
          </a:p>
          <a:p>
            <a:pPr marL="457200" lvl="0" indent="-228600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ct val="100000"/>
              <a:buFont typeface="Calibri"/>
            </a:pPr>
            <a:r>
              <a:rPr lang="en-GB" sz="1500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-GB" sz="1500">
                <a:solidFill>
                  <a:srgbClr val="444444"/>
                </a:solidFill>
                <a:highlight>
                  <a:srgbClr val="FFFFFF"/>
                </a:highlight>
              </a:rPr>
              <a:t>Unconnected scenes follow up form each other.</a:t>
            </a:r>
          </a:p>
          <a:p>
            <a:pPr marL="457200" lvl="0" indent="-228600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ct val="100000"/>
              <a:buFont typeface="Calibri"/>
            </a:pPr>
            <a:r>
              <a:rPr lang="en-GB" sz="1500">
                <a:solidFill>
                  <a:srgbClr val="444444"/>
                </a:solidFill>
                <a:latin typeface="Calibri"/>
                <a:ea typeface="Calibri"/>
                <a:cs typeface="Calibri"/>
                <a:sym typeface="Calibri"/>
              </a:rPr>
              <a:t> “Epic theatre is gestural.” </a:t>
            </a:r>
          </a:p>
          <a:p>
            <a:pPr marL="457200" lvl="0" indent="-228600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ct val="100000"/>
              <a:buFont typeface="Calibri"/>
            </a:pPr>
            <a:r>
              <a:rPr lang="en-GB" sz="1500">
                <a:solidFill>
                  <a:srgbClr val="444444"/>
                </a:solidFill>
                <a:latin typeface="Calibri"/>
                <a:ea typeface="Calibri"/>
                <a:cs typeface="Calibri"/>
                <a:sym typeface="Calibri"/>
              </a:rPr>
              <a:t>building block of his productions</a:t>
            </a:r>
          </a:p>
          <a:p>
            <a:pPr marL="457200" lvl="0" indent="-228600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ct val="100000"/>
              <a:buFont typeface="Calibri"/>
            </a:pPr>
            <a:r>
              <a:rPr lang="en-GB" sz="1500">
                <a:solidFill>
                  <a:srgbClr val="444444"/>
                </a:solidFill>
                <a:latin typeface="Calibri"/>
                <a:ea typeface="Calibri"/>
                <a:cs typeface="Calibri"/>
                <a:sym typeface="Calibri"/>
              </a:rPr>
              <a:t>It means presenting action with quotations marks around it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>
            <a:hlinkClick r:id=""/>
          </p:cNvPr>
          <p:cNvSpPr/>
          <p:nvPr/>
        </p:nvSpPr>
        <p:spPr>
          <a:xfrm>
            <a:off x="2286000" y="710575"/>
            <a:ext cx="4572000" cy="3429000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5750" y="706300"/>
            <a:ext cx="8516399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5882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lang="en-GB" sz="17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  <a:p>
            <a:pPr marL="292100" lvl="0" indent="-279400" rtl="0">
              <a:lnSpc>
                <a:spcPct val="163636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Bbc.co.uk,. 'BBC Bitesize - GCSE Drama - Epic Theatre And Brecht - Revision 1'. N.p., 2015. Web. 13 Nov. 2015.</a:t>
            </a:r>
          </a:p>
          <a:p>
            <a:pPr marL="292100" lvl="0" indent="-279400" rtl="0">
              <a:lnSpc>
                <a:spcPct val="163636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Cs.brandeis.edu,. 'The Influence Of Brecht'. N.p., 2015. Web. 12 Nov. 2015.</a:t>
            </a:r>
          </a:p>
          <a:p>
            <a:pPr marL="292100" lvl="0" indent="-279400" rtl="0">
              <a:lnSpc>
                <a:spcPct val="163636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Dictionary.com,. 'The Definition Of Marxism'. N.p., 2015. Web. 12 Nov. 2015.</a:t>
            </a:r>
          </a:p>
          <a:p>
            <a:pPr marL="292100" lvl="0" indent="-279400" rtl="0">
              <a:lnSpc>
                <a:spcPct val="163636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Unwin, Stephen, and Julian Jones. </a:t>
            </a:r>
            <a:r>
              <a:rPr lang="en-GB" sz="11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Complete Brecht Toolkit</a:t>
            </a:r>
            <a:r>
              <a:rPr lang="en-GB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London: Nick Hern Books, 2014. Print.</a:t>
            </a:r>
          </a:p>
          <a:p>
            <a:pPr marL="292100" lvl="0" indent="-279400" rtl="0">
              <a:lnSpc>
                <a:spcPct val="163636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Wikipedia,. 'Bertolt Brecht'. N.p., 2015. Web. 13 Nov. 2015.</a:t>
            </a:r>
          </a:p>
          <a:p>
            <a:pPr marL="292100" lvl="0" indent="-279400" rtl="0">
              <a:lnSpc>
                <a:spcPct val="163636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YouTube,. 'An Introduction To Brechtian Theatre'. N.p., 2015. Web. 13 Nov. 2015.</a:t>
            </a:r>
          </a:p>
          <a:p>
            <a:pPr marL="292100" lvl="0" indent="-279400">
              <a:lnSpc>
                <a:spcPct val="163636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Font typeface="Arial"/>
              <a:buNone/>
            </a:pP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On-screen Show (16:9)</PresentationFormat>
  <Paragraphs>41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simple-light-2</vt:lpstr>
      <vt:lpstr>Bertold Brecht</vt:lpstr>
      <vt:lpstr>PowerPoint Presentation</vt:lpstr>
      <vt:lpstr>Roots of Brecht’s theatre</vt:lpstr>
      <vt:lpstr>Theories- Alienation Effect</vt:lpstr>
      <vt:lpstr>Epic theatre</vt:lpstr>
      <vt:lpstr>Gestus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Bertold Brecht</dc:title>
  <dc:creator>Fessler Tim</dc:creator>
  <cp:lastModifiedBy>Fessler Tim</cp:lastModifiedBy>
  <cp:revision>1</cp:revision>
  <dcterms:modified xsi:type="dcterms:W3CDTF">2015-11-13T12:53:45Z</dcterms:modified>
</cp:coreProperties>
</file>